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46" r:id="rId2"/>
    <p:sldId id="321" r:id="rId3"/>
    <p:sldId id="322" r:id="rId4"/>
    <p:sldId id="323" r:id="rId5"/>
    <p:sldId id="324" r:id="rId6"/>
    <p:sldId id="325" r:id="rId7"/>
    <p:sldId id="327" r:id="rId8"/>
    <p:sldId id="328" r:id="rId9"/>
    <p:sldId id="329" r:id="rId10"/>
    <p:sldId id="330" r:id="rId11"/>
    <p:sldId id="331" r:id="rId12"/>
    <p:sldId id="334" r:id="rId13"/>
    <p:sldId id="335" r:id="rId14"/>
    <p:sldId id="332" r:id="rId15"/>
    <p:sldId id="336" r:id="rId16"/>
    <p:sldId id="337" r:id="rId17"/>
    <p:sldId id="338" r:id="rId18"/>
    <p:sldId id="339" r:id="rId19"/>
    <p:sldId id="340" r:id="rId20"/>
    <p:sldId id="342" r:id="rId21"/>
    <p:sldId id="341" r:id="rId22"/>
    <p:sldId id="343" r:id="rId23"/>
    <p:sldId id="345" r:id="rId24"/>
    <p:sldId id="344" r:id="rId25"/>
    <p:sldId id="347" r:id="rId26"/>
    <p:sldId id="348" r:id="rId27"/>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94646" autoAdjust="0"/>
  </p:normalViewPr>
  <p:slideViewPr>
    <p:cSldViewPr>
      <p:cViewPr varScale="1">
        <p:scale>
          <a:sx n="105" d="100"/>
          <a:sy n="105" d="100"/>
        </p:scale>
        <p:origin x="7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a:defRPr sz="1200"/>
            </a:lvl1pPr>
          </a:lstStyle>
          <a:p>
            <a:fld id="{2786BDC7-26E3-420D-A945-59194FC2BC58}" type="datetimeFigureOut">
              <a:rPr lang="en-US" smtClean="0"/>
              <a:pPr/>
              <a:t>9/21/2020</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1440" tIns="45720" rIns="91440" bIns="45720"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08DF1E-A63A-4509-8B55-5F45086A88A9}"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D821B-FFCF-4884-9EA8-6E3FE5F6113B}"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F6D2B2-9D33-4BAC-B8A2-84DC51737192}"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105B60-9AD1-4FB4-8F00-C38326240A26}"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E07D28-D06A-4EA9-8787-0E607879E454}" type="datetime1">
              <a:rPr lang="en-US" smtClean="0"/>
              <a:t>9/21/2020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568BEA-6A91-4AA9-BB5B-2C3F6F083BC7}" type="datetime1">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9E2AEA-A500-42C1-80A3-11E7C9351FBF}" type="datetime1">
              <a:rPr lang="en-US" smtClean="0"/>
              <a:t>9/21/2020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8C7AA2-9D72-4DF4-AB0D-39AFFF14B21A}" type="datetime1">
              <a:rPr lang="en-US" smtClean="0"/>
              <a:t>9/21/2020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34CCBF-810E-4A65-9F06-CDD2A83EFC46}" type="datetime1">
              <a:rPr lang="en-US" smtClean="0"/>
              <a:t>9/21/2020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525248-AF0E-48B5-BEAF-F367236E74B8}" type="datetime1">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8419C-531F-452D-87CF-DB07514EAF58}" type="datetime1">
              <a:rPr lang="en-US" smtClean="0"/>
              <a:t>9/21/2020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D66385-79E2-4D77-B066-F2C7A63D01FC}" type="datetime1">
              <a:rPr lang="en-US" smtClean="0"/>
              <a:t>9/21/2020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CIS 540</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Embedded Computation</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Spring 2015 </a:t>
            </a:r>
            <a:br>
              <a:rPr lang="en-US" sz="24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http://www.seas.upenn.edu/~cis540/</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3"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1034"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BD3AB53-4A3B-4B78-AFD2-1A2EB0A42A54}" type="slidenum">
              <a:rPr lang="en-US" smtClean="0"/>
              <a:pPr/>
              <a:t>1</a:t>
            </a:fld>
            <a:endParaRPr lang="en-US"/>
          </a:p>
        </p:txBody>
      </p:sp>
      <p:sp>
        <p:nvSpPr>
          <p:cNvPr id="7" name="TextBox 6"/>
          <p:cNvSpPr txBox="1"/>
          <p:nvPr/>
        </p:nvSpPr>
        <p:spPr>
          <a:xfrm>
            <a:off x="7620000" y="685800"/>
            <a:ext cx="609600" cy="369332"/>
          </a:xfrm>
          <a:prstGeom prst="rect">
            <a:avLst/>
          </a:prstGeom>
          <a:noFill/>
        </p:spPr>
        <p:txBody>
          <a:bodyPr wrap="square" rtlCol="0">
            <a:spAutoFit/>
          </a:bodyPr>
          <a:lstStyle/>
          <a:p>
            <a:r>
              <a:rPr lang="it-IT" smtClean="0"/>
              <a:t>3a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600200" y="16764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Invariants</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1371600" y="16002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524000" y="34290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819400" y="2743200"/>
            <a:ext cx="728084" cy="338554"/>
          </a:xfrm>
          <a:prstGeom prst="rect">
            <a:avLst/>
          </a:prstGeom>
          <a:noFill/>
        </p:spPr>
        <p:txBody>
          <a:bodyPr wrap="none" rtlCol="0">
            <a:spAutoFit/>
          </a:bodyPr>
          <a:lstStyle/>
          <a:p>
            <a:r>
              <a:rPr lang="en-US" sz="1600" dirty="0" smtClean="0">
                <a:solidFill>
                  <a:srgbClr val="7030A0"/>
                </a:solidFill>
              </a:rPr>
              <a:t>(on, 1)</a:t>
            </a:r>
          </a:p>
        </p:txBody>
      </p:sp>
      <p:sp>
        <p:nvSpPr>
          <p:cNvPr id="35" name="TextBox 34"/>
          <p:cNvSpPr txBox="1"/>
          <p:nvPr/>
        </p:nvSpPr>
        <p:spPr>
          <a:xfrm>
            <a:off x="6172200" y="1752600"/>
            <a:ext cx="832279" cy="338554"/>
          </a:xfrm>
          <a:prstGeom prst="rect">
            <a:avLst/>
          </a:prstGeom>
          <a:noFill/>
        </p:spPr>
        <p:txBody>
          <a:bodyPr wrap="none" rtlCol="0">
            <a:spAutoFit/>
          </a:bodyPr>
          <a:lstStyle/>
          <a:p>
            <a:r>
              <a:rPr lang="en-US" sz="1600" dirty="0" smtClean="0"/>
              <a:t>(on, 56)</a:t>
            </a:r>
          </a:p>
        </p:txBody>
      </p:sp>
      <p:sp>
        <p:nvSpPr>
          <p:cNvPr id="42" name="TextBox 41"/>
          <p:cNvSpPr txBox="1"/>
          <p:nvPr/>
        </p:nvSpPr>
        <p:spPr>
          <a:xfrm>
            <a:off x="4876800" y="2743200"/>
            <a:ext cx="832279" cy="338554"/>
          </a:xfrm>
          <a:prstGeom prst="rect">
            <a:avLst/>
          </a:prstGeom>
          <a:noFill/>
        </p:spPr>
        <p:txBody>
          <a:bodyPr wrap="none" rtlCol="0">
            <a:spAutoFit/>
          </a:bodyPr>
          <a:lstStyle/>
          <a:p>
            <a:r>
              <a:rPr lang="en-US" sz="1600" dirty="0" smtClean="0">
                <a:solidFill>
                  <a:srgbClr val="7030A0"/>
                </a:solidFill>
              </a:rPr>
              <a:t>(on, 10)</a:t>
            </a:r>
          </a:p>
        </p:txBody>
      </p:sp>
      <p:cxnSp>
        <p:nvCxnSpPr>
          <p:cNvPr id="49" name="Straight Arrow Connector 48"/>
          <p:cNvCxnSpPr/>
          <p:nvPr/>
        </p:nvCxnSpPr>
        <p:spPr>
          <a:xfrm>
            <a:off x="2438400" y="28956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505200" y="19218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590800" y="18288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667000" y="1905000"/>
            <a:ext cx="684611" cy="338554"/>
          </a:xfrm>
          <a:prstGeom prst="rect">
            <a:avLst/>
          </a:prstGeom>
          <a:noFill/>
        </p:spPr>
        <p:txBody>
          <a:bodyPr wrap="none" rtlCol="0">
            <a:spAutoFit/>
          </a:bodyPr>
          <a:lstStyle/>
          <a:p>
            <a:r>
              <a:rPr lang="en-US" sz="1600" dirty="0" smtClean="0">
                <a:solidFill>
                  <a:srgbClr val="7030A0"/>
                </a:solidFill>
              </a:rPr>
              <a:t>(off,0)</a:t>
            </a:r>
          </a:p>
        </p:txBody>
      </p:sp>
      <p:grpSp>
        <p:nvGrpSpPr>
          <p:cNvPr id="10" name="Group 42"/>
          <p:cNvGrpSpPr/>
          <p:nvPr/>
        </p:nvGrpSpPr>
        <p:grpSpPr>
          <a:xfrm rot="5400000" flipV="1">
            <a:off x="2287807" y="19793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828800" y="2743200"/>
            <a:ext cx="728084" cy="338554"/>
          </a:xfrm>
          <a:prstGeom prst="rect">
            <a:avLst/>
          </a:prstGeom>
          <a:noFill/>
        </p:spPr>
        <p:txBody>
          <a:bodyPr wrap="none" rtlCol="0">
            <a:spAutoFit/>
          </a:bodyPr>
          <a:lstStyle/>
          <a:p>
            <a:r>
              <a:rPr lang="en-US" sz="1600" dirty="0" smtClean="0">
                <a:solidFill>
                  <a:srgbClr val="7030A0"/>
                </a:solidFill>
              </a:rPr>
              <a:t>(on, 0)</a:t>
            </a:r>
          </a:p>
        </p:txBody>
      </p:sp>
      <p:cxnSp>
        <p:nvCxnSpPr>
          <p:cNvPr id="62" name="Straight Arrow Connector 61"/>
          <p:cNvCxnSpPr>
            <a:stCxn id="39" idx="3"/>
            <a:endCxn id="61" idx="0"/>
          </p:cNvCxnSpPr>
          <p:nvPr/>
        </p:nvCxnSpPr>
        <p:spPr>
          <a:xfrm flipH="1">
            <a:off x="2192842" y="22840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1" name="Group 42"/>
          <p:cNvGrpSpPr/>
          <p:nvPr/>
        </p:nvGrpSpPr>
        <p:grpSpPr>
          <a:xfrm flipV="1">
            <a:off x="1752600" y="37338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438400" y="37338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2209800" y="36576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971800" y="23622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276600" y="23622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24400" y="3429000"/>
            <a:ext cx="835293" cy="338554"/>
          </a:xfrm>
          <a:prstGeom prst="rect">
            <a:avLst/>
          </a:prstGeom>
          <a:noFill/>
        </p:spPr>
        <p:txBody>
          <a:bodyPr wrap="none" rtlCol="0">
            <a:spAutoFit/>
          </a:bodyPr>
          <a:lstStyle/>
          <a:p>
            <a:r>
              <a:rPr lang="en-US" sz="1600" dirty="0" smtClean="0"/>
              <a:t>(off, 10)</a:t>
            </a:r>
          </a:p>
        </p:txBody>
      </p:sp>
      <p:grpSp>
        <p:nvGrpSpPr>
          <p:cNvPr id="56" name="Group 42"/>
          <p:cNvGrpSpPr/>
          <p:nvPr/>
        </p:nvGrpSpPr>
        <p:grpSpPr>
          <a:xfrm flipV="1">
            <a:off x="4953000" y="3733800"/>
            <a:ext cx="371415" cy="222628"/>
            <a:chOff x="1676400" y="2209800"/>
            <a:chExt cx="533400" cy="304800"/>
          </a:xfrm>
        </p:grpSpPr>
        <p:cxnSp>
          <p:nvCxnSpPr>
            <p:cNvPr id="57" name="Straight Connector 56"/>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a:endCxn id="42" idx="2"/>
          </p:cNvCxnSpPr>
          <p:nvPr/>
        </p:nvCxnSpPr>
        <p:spPr>
          <a:xfrm flipV="1">
            <a:off x="5257800" y="3081754"/>
            <a:ext cx="35140" cy="3472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52400" y="4572000"/>
            <a:ext cx="8839200" cy="1323439"/>
          </a:xfrm>
          <a:prstGeom prst="rect">
            <a:avLst/>
          </a:prstGeom>
          <a:noFill/>
        </p:spPr>
        <p:txBody>
          <a:bodyPr wrap="square" rtlCol="0">
            <a:spAutoFit/>
          </a:bodyPr>
          <a:lstStyle/>
          <a:p>
            <a:pPr>
              <a:buFont typeface="Wingdings" pitchFamily="2" charset="2"/>
              <a:buChar char="q"/>
            </a:pPr>
            <a:r>
              <a:rPr lang="en-US" sz="2000" dirty="0" smtClean="0"/>
              <a:t> Property of a transition system: Boolean-valued expression </a:t>
            </a:r>
            <a:r>
              <a:rPr lang="en-US" sz="2000" dirty="0" smtClean="0">
                <a:latin typeface="Symbol" pitchFamily="18" charset="2"/>
              </a:rPr>
              <a:t>j</a:t>
            </a:r>
            <a:r>
              <a:rPr lang="en-US" sz="2000" dirty="0" smtClean="0"/>
              <a:t> over state variables</a:t>
            </a:r>
          </a:p>
          <a:p>
            <a:pPr>
              <a:buFont typeface="Wingdings" pitchFamily="2" charset="2"/>
              <a:buChar char="q"/>
            </a:pPr>
            <a:r>
              <a:rPr lang="en-US" sz="2000" dirty="0" smtClean="0"/>
              <a:t> Property </a:t>
            </a:r>
            <a:r>
              <a:rPr lang="en-US" sz="2000" dirty="0" smtClean="0">
                <a:latin typeface="Symbol" pitchFamily="18" charset="2"/>
              </a:rPr>
              <a:t>j</a:t>
            </a:r>
            <a:r>
              <a:rPr lang="en-US" sz="2000" dirty="0" smtClean="0"/>
              <a:t> is an invariant of T if every reachable state satisfies </a:t>
            </a:r>
            <a:r>
              <a:rPr lang="en-US" sz="2000" dirty="0" smtClean="0">
                <a:latin typeface="Symbol" pitchFamily="18" charset="2"/>
              </a:rPr>
              <a:t>j</a:t>
            </a:r>
            <a:r>
              <a:rPr lang="en-US" sz="2000" dirty="0" smtClean="0"/>
              <a:t>  </a:t>
            </a:r>
          </a:p>
          <a:p>
            <a:pPr>
              <a:buFont typeface="Wingdings" pitchFamily="2" charset="2"/>
              <a:buChar char="q"/>
            </a:pPr>
            <a:r>
              <a:rPr lang="en-US" sz="2000" dirty="0" smtClean="0"/>
              <a:t> Examples of  invariants: (x &lt;= 10);  ( x &lt;= 50);  ( mode= off -&gt; x=0 )</a:t>
            </a:r>
          </a:p>
          <a:p>
            <a:pPr>
              <a:buFont typeface="Wingdings" pitchFamily="2" charset="2"/>
              <a:buChar char="q"/>
            </a:pPr>
            <a:r>
              <a:rPr lang="en-US" sz="2000" dirty="0" smtClean="0"/>
              <a:t> Examples of properties that are not invariants: (x &lt; 10); (mode=off)</a:t>
            </a:r>
          </a:p>
        </p:txBody>
      </p:sp>
      <p:grpSp>
        <p:nvGrpSpPr>
          <p:cNvPr id="36" name="Group 35"/>
          <p:cNvGrpSpPr/>
          <p:nvPr/>
        </p:nvGrpSpPr>
        <p:grpSpPr>
          <a:xfrm>
            <a:off x="0" y="6142038"/>
            <a:ext cx="9144000" cy="715962"/>
            <a:chOff x="0" y="6142038"/>
            <a:chExt cx="9144000" cy="715962"/>
          </a:xfrm>
        </p:grpSpPr>
        <p:pic>
          <p:nvPicPr>
            <p:cNvPr id="3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50"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Express desired safety requirement as property </a:t>
            </a:r>
            <a:r>
              <a:rPr lang="en-US" sz="2000" dirty="0" smtClean="0">
                <a:latin typeface="Symbol" pitchFamily="18" charset="2"/>
              </a:rPr>
              <a:t>j</a:t>
            </a:r>
            <a:r>
              <a:rPr lang="en-US" sz="2000" dirty="0" smtClean="0">
                <a:latin typeface="Comic Sans MS" pitchFamily="66" charset="0"/>
              </a:rPr>
              <a:t> of state variables</a:t>
            </a:r>
          </a:p>
          <a:p>
            <a:pPr marL="914400" lvl="1" indent="-457200">
              <a:spcBef>
                <a:spcPct val="20000"/>
              </a:spcBef>
              <a:buFont typeface="Wingdings" pitchFamily="2" charset="2"/>
              <a:buChar char="§"/>
              <a:defRPr/>
            </a:pPr>
            <a:r>
              <a:rPr lang="en-US" sz="2000" dirty="0" smtClean="0">
                <a:latin typeface="Comic Sans MS" pitchFamily="66" charset="0"/>
              </a:rPr>
              <a:t>If </a:t>
            </a:r>
            <a:r>
              <a:rPr lang="en-US" sz="2000" dirty="0" smtClean="0">
                <a:latin typeface="Symbol" pitchFamily="18" charset="2"/>
              </a:rPr>
              <a:t>j</a:t>
            </a:r>
            <a:r>
              <a:rPr lang="en-US" sz="2000" dirty="0" smtClean="0">
                <a:latin typeface="Comic Sans MS" pitchFamily="66" charset="0"/>
              </a:rPr>
              <a:t> is an invariant then the system is safe</a:t>
            </a:r>
          </a:p>
          <a:p>
            <a:pPr marL="914400" lvl="1" indent="-457200">
              <a:spcBef>
                <a:spcPct val="20000"/>
              </a:spcBef>
              <a:buFont typeface="Wingdings" pitchFamily="2" charset="2"/>
              <a:buChar char="§"/>
              <a:defRPr/>
            </a:pPr>
            <a:r>
              <a:rPr lang="en-US" sz="2000" dirty="0" smtClean="0">
                <a:latin typeface="Comic Sans MS" pitchFamily="66" charset="0"/>
              </a:rPr>
              <a:t>If </a:t>
            </a:r>
            <a:r>
              <a:rPr lang="en-US" sz="2000" dirty="0" smtClean="0">
                <a:latin typeface="Symbol" pitchFamily="18" charset="2"/>
              </a:rPr>
              <a:t>j</a:t>
            </a:r>
            <a:r>
              <a:rPr lang="en-US" sz="2000" dirty="0" smtClean="0">
                <a:latin typeface="Comic Sans MS" pitchFamily="66" charset="0"/>
              </a:rPr>
              <a:t> is not an invariant, then some state satisfying ~</a:t>
            </a:r>
            <a:r>
              <a:rPr lang="en-US" sz="2000" dirty="0" smtClean="0">
                <a:latin typeface="Symbol" pitchFamily="18" charset="2"/>
              </a:rPr>
              <a:t>j</a:t>
            </a:r>
            <a:r>
              <a:rPr lang="en-US" sz="2000" dirty="0" smtClean="0">
                <a:latin typeface="Comic Sans MS" pitchFamily="66" charset="0"/>
              </a:rPr>
              <a:t> is reachable (execution leading to such a state is </a:t>
            </a:r>
            <a:r>
              <a:rPr lang="en-US" sz="2000" dirty="0" smtClean="0">
                <a:solidFill>
                  <a:srgbClr val="C00000"/>
                </a:solidFill>
                <a:latin typeface="Comic Sans MS" pitchFamily="66" charset="0"/>
              </a:rPr>
              <a:t>counterexample</a:t>
            </a:r>
            <a:r>
              <a:rPr lang="en-US" sz="2000" dirty="0" smtClean="0">
                <a:latin typeface="Comic Sans MS" pitchFamily="66" charset="0"/>
              </a:rPr>
              <a:t>)</a:t>
            </a:r>
          </a:p>
          <a:p>
            <a:pPr marL="914400" lvl="1" indent="-457200">
              <a:spcBef>
                <a:spcPct val="20000"/>
              </a:spcBef>
              <a:buFont typeface="Wingdings"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Leader election: </a:t>
            </a:r>
          </a:p>
          <a:p>
            <a:pPr marL="457200" indent="-457200">
              <a:spcBef>
                <a:spcPct val="20000"/>
              </a:spcBef>
              <a:defRPr/>
            </a:pPr>
            <a:r>
              <a:rPr lang="en-US" sz="2000" dirty="0" smtClean="0">
                <a:latin typeface="Comic Sans MS" pitchFamily="66" charset="0"/>
              </a:rPr>
              <a:t>		(</a:t>
            </a:r>
            <a:r>
              <a:rPr lang="en-US" sz="2000" dirty="0" err="1" smtClean="0">
                <a:latin typeface="Comic Sans MS" pitchFamily="66" charset="0"/>
              </a:rPr>
              <a:t>r</a:t>
            </a:r>
            <a:r>
              <a:rPr lang="en-US" sz="2000" baseline="-25000" dirty="0" err="1" smtClean="0">
                <a:latin typeface="Comic Sans MS" pitchFamily="66" charset="0"/>
              </a:rPr>
              <a:t>n</a:t>
            </a:r>
            <a:r>
              <a:rPr lang="en-US" sz="2000" dirty="0" smtClean="0">
                <a:latin typeface="Comic Sans MS" pitchFamily="66" charset="0"/>
              </a:rPr>
              <a:t> = N -&gt; </a:t>
            </a:r>
            <a:r>
              <a:rPr lang="en-US" sz="2000" dirty="0" err="1" smtClean="0">
                <a:latin typeface="Comic Sans MS" pitchFamily="66" charset="0"/>
              </a:rPr>
              <a:t>id</a:t>
            </a:r>
            <a:r>
              <a:rPr lang="en-US" sz="2000" baseline="-25000" dirty="0" err="1" smtClean="0">
                <a:latin typeface="Comic Sans MS" pitchFamily="66" charset="0"/>
              </a:rPr>
              <a:t>n</a:t>
            </a:r>
            <a:r>
              <a:rPr lang="en-US" sz="2000" dirty="0" smtClean="0">
                <a:latin typeface="Comic Sans MS" pitchFamily="66" charset="0"/>
              </a:rPr>
              <a:t> = max P), P : set of identifiers of all nodes</a:t>
            </a:r>
          </a:p>
          <a:p>
            <a:pPr marL="457200" indent="-457200">
              <a:spcBef>
                <a:spcPct val="20000"/>
              </a:spcBef>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Euclid’s GCD Program:</a:t>
            </a:r>
          </a:p>
          <a:p>
            <a:pPr marL="457200" indent="-457200">
              <a:spcBef>
                <a:spcPct val="20000"/>
              </a:spcBef>
              <a:defRPr/>
            </a:pPr>
            <a:r>
              <a:rPr lang="en-US" sz="2000" dirty="0" smtClean="0">
                <a:latin typeface="Comic Sans MS" pitchFamily="66" charset="0"/>
              </a:rPr>
              <a:t>		(mode=stop -&gt; x = </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a:t>
            </a:r>
          </a:p>
          <a:p>
            <a:pPr marL="914400" lvl="1" indent="-457200">
              <a:spcBef>
                <a:spcPct val="20000"/>
              </a:spcBef>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127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11</a:t>
            </a:fld>
            <a:endParaRPr lang="en-US"/>
          </a:p>
        </p:txBody>
      </p:sp>
      <p:pic>
        <p:nvPicPr>
          <p:cNvPr id="11273" name="Picture 9" descr="$$\vbox{\offinterlineskip \halign{&amp; \vrule # &amp; \strut \hfil \quad # \quad \hfil \cr \noalign{\hrule} height2pt &amp; \omit &amp; &amp; \omit &amp; &amp; \omit &amp; \cr &amp; P &amp; &amp; Q &amp; &amp; $P \ifthen Q$ &amp; \cr height2pt &amp; \omit &amp; &amp; \omit &amp; &amp; \omit &amp; \cr \noalign{\hrule} height2pt &amp; \omit &amp; &amp; \omit &amp; &amp; \omit &amp; \cr &amp; T &amp; &amp; T &amp; &amp; T &amp; \cr height2pt &amp; \omit &amp; &amp; \omit &amp; &amp; \omit &amp; \cr \noalign{\hrule} height2pt &amp; \omit &amp; &amp; \omit &amp; &amp; \omit &amp; \cr &amp; T &amp; &amp; F &amp; &amp; F &amp; \cr height2pt &amp; \omit &amp; &amp; \omit &amp; &amp; \omit &amp; \cr \noalign{\hrule} height2pt &amp; \omit &amp; &amp; \omit &amp; &amp; \omit &amp; \cr &amp; F &amp; &amp; T &amp; &amp; T &amp; \cr height2pt &amp; \omit &amp; &amp; \omit &amp; &amp; \omit &amp; \cr \noalign{\hrule} height2pt &amp; \omit &amp; &amp; \omit &amp; &amp; \omit &amp; \cr &amp; F &amp; &amp; F &amp; &amp; T &amp; \cr height2pt &amp; \omit &amp; &amp; \omit &amp; &amp; \omit &amp; \cr \noalign{\hrule} }}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5000624"/>
            <a:ext cx="1895475"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Formal Verification</a:t>
            </a:r>
            <a:endParaRPr lang="en-US" sz="2800" dirty="0">
              <a:solidFill>
                <a:srgbClr val="C00000"/>
              </a:solidFill>
              <a:latin typeface="Comic Sans MS" pitchFamily="66" charset="0"/>
              <a:cs typeface="Times New Roman" pitchFamily="18" charset="0"/>
            </a:endParaRPr>
          </a:p>
        </p:txBody>
      </p:sp>
      <p:sp>
        <p:nvSpPr>
          <p:cNvPr id="8" name="Rectangle 4"/>
          <p:cNvSpPr>
            <a:spLocks noChangeArrowheads="1"/>
          </p:cNvSpPr>
          <p:nvPr/>
        </p:nvSpPr>
        <p:spPr bwMode="auto">
          <a:xfrm>
            <a:off x="33528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514600" y="20574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514600" y="25908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248400" y="2057400"/>
            <a:ext cx="838200" cy="0"/>
          </a:xfrm>
          <a:prstGeom prst="line">
            <a:avLst/>
          </a:prstGeom>
          <a:noFill/>
          <a:ln w="31750">
            <a:solidFill>
              <a:schemeClr val="folHlink"/>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2484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282213" y="1750368"/>
            <a:ext cx="2175597" cy="461665"/>
          </a:xfrm>
          <a:prstGeom prst="rect">
            <a:avLst/>
          </a:prstGeom>
          <a:noFill/>
          <a:ln w="12700">
            <a:noFill/>
            <a:miter lim="800000"/>
            <a:headEnd/>
            <a:tailEnd/>
          </a:ln>
        </p:spPr>
        <p:txBody>
          <a:bodyPr wrap="none" anchor="ctr">
            <a:spAutoFit/>
          </a:bodyPr>
          <a:lstStyle/>
          <a:p>
            <a:pPr algn="ctr" eaLnBrk="0" hangingPunct="0"/>
            <a:r>
              <a:rPr lang="en-US" sz="2400" dirty="0" smtClean="0"/>
              <a:t>Model/Program</a:t>
            </a:r>
            <a:endParaRPr lang="en-US" sz="2400" dirty="0"/>
          </a:p>
        </p:txBody>
      </p:sp>
      <p:sp>
        <p:nvSpPr>
          <p:cNvPr id="14" name="Text Box 10"/>
          <p:cNvSpPr txBox="1">
            <a:spLocks noChangeArrowheads="1"/>
          </p:cNvSpPr>
          <p:nvPr/>
        </p:nvSpPr>
        <p:spPr bwMode="auto">
          <a:xfrm>
            <a:off x="387350" y="2362200"/>
            <a:ext cx="1965325" cy="457200"/>
          </a:xfrm>
          <a:prstGeom prst="rect">
            <a:avLst/>
          </a:prstGeom>
          <a:noFill/>
          <a:ln w="12700">
            <a:noFill/>
            <a:miter lim="800000"/>
            <a:headEnd/>
            <a:tailEnd/>
          </a:ln>
        </p:spPr>
        <p:txBody>
          <a:bodyPr wrap="none" anchor="ctr">
            <a:spAutoFit/>
          </a:bodyPr>
          <a:lstStyle/>
          <a:p>
            <a:pPr algn="ctr" eaLnBrk="0" hangingPunct="0"/>
            <a:r>
              <a:rPr lang="en-US" sz="2400"/>
              <a:t>Requirement</a:t>
            </a:r>
          </a:p>
        </p:txBody>
      </p:sp>
      <p:sp>
        <p:nvSpPr>
          <p:cNvPr id="15" name="Text Box 11"/>
          <p:cNvSpPr txBox="1">
            <a:spLocks noChangeArrowheads="1"/>
          </p:cNvSpPr>
          <p:nvPr/>
        </p:nvSpPr>
        <p:spPr bwMode="auto">
          <a:xfrm>
            <a:off x="7245350" y="1752600"/>
            <a:ext cx="1598613" cy="457200"/>
          </a:xfrm>
          <a:prstGeom prst="rect">
            <a:avLst/>
          </a:prstGeom>
          <a:noFill/>
          <a:ln w="12700">
            <a:noFill/>
            <a:miter lim="800000"/>
            <a:headEnd/>
            <a:tailEnd/>
          </a:ln>
        </p:spPr>
        <p:txBody>
          <a:bodyPr wrap="none" anchor="ctr">
            <a:spAutoFit/>
          </a:bodyPr>
          <a:lstStyle/>
          <a:p>
            <a:pPr algn="ctr" eaLnBrk="0" hangingPunct="0"/>
            <a:r>
              <a:rPr lang="en-US" sz="2400">
                <a:solidFill>
                  <a:schemeClr val="folHlink"/>
                </a:solidFill>
              </a:rPr>
              <a:t>yes/proof</a:t>
            </a:r>
          </a:p>
        </p:txBody>
      </p:sp>
      <p:sp>
        <p:nvSpPr>
          <p:cNvPr id="16" name="Text Box 12"/>
          <p:cNvSpPr txBox="1">
            <a:spLocks noChangeArrowheads="1"/>
          </p:cNvSpPr>
          <p:nvPr/>
        </p:nvSpPr>
        <p:spPr bwMode="auto">
          <a:xfrm>
            <a:off x="7239000" y="2286000"/>
            <a:ext cx="1162050" cy="457200"/>
          </a:xfrm>
          <a:prstGeom prst="rect">
            <a:avLst/>
          </a:prstGeom>
          <a:noFill/>
          <a:ln w="12700">
            <a:noFill/>
            <a:miter lim="800000"/>
            <a:headEnd/>
            <a:tailEnd/>
          </a:ln>
        </p:spPr>
        <p:txBody>
          <a:bodyPr wrap="none" anchor="ctr">
            <a:spAutoFit/>
          </a:bodyPr>
          <a:lstStyle/>
          <a:p>
            <a:pPr algn="ctr" eaLnBrk="0" hangingPunct="0"/>
            <a:r>
              <a:rPr lang="en-US" sz="2400">
                <a:solidFill>
                  <a:srgbClr val="CC0000"/>
                </a:solidFill>
              </a:rPr>
              <a:t>no/bug</a:t>
            </a:r>
          </a:p>
        </p:txBody>
      </p:sp>
      <p:sp>
        <p:nvSpPr>
          <p:cNvPr id="17" name="Rectangle 3"/>
          <p:cNvSpPr txBox="1">
            <a:spLocks noChangeArrowheads="1"/>
          </p:cNvSpPr>
          <p:nvPr/>
        </p:nvSpPr>
        <p:spPr>
          <a:xfrm>
            <a:off x="32004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smtClean="0">
                <a:solidFill>
                  <a:schemeClr val="hlink"/>
                </a:solidFill>
              </a:rPr>
              <a:t>Verifier</a:t>
            </a:r>
          </a:p>
        </p:txBody>
      </p:sp>
      <p:sp>
        <p:nvSpPr>
          <p:cNvPr id="28" name="Rectangle 15"/>
          <p:cNvSpPr txBox="1">
            <a:spLocks noChangeArrowheads="1"/>
          </p:cNvSpPr>
          <p:nvPr/>
        </p:nvSpPr>
        <p:spPr>
          <a:xfrm>
            <a:off x="381000" y="4191000"/>
            <a:ext cx="8610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smtClean="0">
                <a:solidFill>
                  <a:srgbClr val="000099"/>
                </a:solidFill>
                <a:ea typeface="Gulim"/>
                <a:cs typeface="Gulim"/>
              </a:rPr>
              <a:t>Grand challenge: </a:t>
            </a:r>
          </a:p>
          <a:p>
            <a:pPr>
              <a:lnSpc>
                <a:spcPct val="80000"/>
              </a:lnSpc>
              <a:spcBef>
                <a:spcPct val="35000"/>
              </a:spcBef>
              <a:buFont typeface="Wingdings" pitchFamily="2" charset="2"/>
              <a:buNone/>
            </a:pPr>
            <a:r>
              <a:rPr lang="en-US" altLang="ko-KR" sz="2000" dirty="0">
                <a:solidFill>
                  <a:srgbClr val="000099"/>
                </a:solidFill>
                <a:ea typeface="Gulim"/>
                <a:cs typeface="Gulim"/>
              </a:rPr>
              <a:t>	</a:t>
            </a:r>
            <a:r>
              <a:rPr lang="en-US" altLang="ko-KR" sz="2000" dirty="0" smtClean="0">
                <a:solidFill>
                  <a:srgbClr val="000099"/>
                </a:solidFill>
                <a:ea typeface="Gulim"/>
                <a:cs typeface="Gulim"/>
              </a:rPr>
              <a:t>Automate verification as much as possible ! </a:t>
            </a:r>
          </a:p>
        </p:txBody>
      </p:sp>
      <p:grpSp>
        <p:nvGrpSpPr>
          <p:cNvPr id="18" name="Group 17"/>
          <p:cNvGrpSpPr/>
          <p:nvPr/>
        </p:nvGrpSpPr>
        <p:grpSpPr>
          <a:xfrm>
            <a:off x="0" y="6142038"/>
            <a:ext cx="9144000" cy="715962"/>
            <a:chOff x="0" y="6142038"/>
            <a:chExt cx="9144000" cy="715962"/>
          </a:xfrm>
        </p:grpSpPr>
        <p:pic>
          <p:nvPicPr>
            <p:cNvPr id="1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229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12</a:t>
            </a:fld>
            <a:endParaRPr lang="en-US"/>
          </a:p>
        </p:txBody>
      </p:sp>
    </p:spTree>
    <p:extLst>
      <p:ext uri="{BB962C8B-B14F-4D97-AF65-F5344CB8AC3E}">
        <p14:creationId xmlns:p14="http://schemas.microsoft.com/office/powerpoint/2010/main" val="24309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Analysis Techniques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Dynamic Analysis (runtime)</a:t>
            </a:r>
          </a:p>
          <a:p>
            <a:pPr marL="914400" lvl="1" indent="-457200">
              <a:spcBef>
                <a:spcPct val="20000"/>
              </a:spcBef>
              <a:buFont typeface="Wingdings" pitchFamily="2" charset="2"/>
              <a:buChar char="§"/>
              <a:defRPr/>
            </a:pPr>
            <a:r>
              <a:rPr lang="en-US" sz="2000" dirty="0" smtClean="0">
                <a:latin typeface="Comic Sans MS" pitchFamily="66" charset="0"/>
              </a:rPr>
              <a:t>Execute the system, possibly multiple times with different inputs</a:t>
            </a:r>
          </a:p>
          <a:p>
            <a:pPr marL="914400" lvl="1" indent="-457200">
              <a:spcBef>
                <a:spcPct val="20000"/>
              </a:spcBef>
              <a:buFont typeface="Wingdings" pitchFamily="2" charset="2"/>
              <a:buChar char="§"/>
              <a:defRPr/>
            </a:pPr>
            <a:r>
              <a:rPr lang="en-US" sz="2000" dirty="0" smtClean="0">
                <a:latin typeface="Comic Sans MS" pitchFamily="66" charset="0"/>
              </a:rPr>
              <a:t>Check if every execution meets the desired requirement</a:t>
            </a:r>
          </a:p>
          <a:p>
            <a:pPr marL="457200" indent="-457200">
              <a:spcBef>
                <a:spcPct val="20000"/>
              </a:spcBef>
              <a:buFont typeface="Wingdings" pitchFamily="2" charset="2"/>
              <a:buChar char="q"/>
              <a:defRPr/>
            </a:pPr>
            <a:r>
              <a:rPr lang="en-US" sz="2000" dirty="0" smtClean="0">
                <a:solidFill>
                  <a:srgbClr val="C00000"/>
                </a:solidFill>
                <a:latin typeface="Comic Sans MS" pitchFamily="66" charset="0"/>
              </a:rPr>
              <a:t>Static Analysis (design time)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Analyze the source code or the model for possible bugs</a:t>
            </a:r>
          </a:p>
          <a:p>
            <a:pPr marL="457200" indent="-457200">
              <a:spcBef>
                <a:spcPct val="20000"/>
              </a:spcBef>
              <a:buFont typeface="Wingdings" pitchFamily="2" charset="2"/>
              <a:buChar char="q"/>
              <a:defRPr/>
            </a:pPr>
            <a:r>
              <a:rPr lang="en-US" sz="2000" dirty="0" smtClean="0">
                <a:latin typeface="Comic Sans MS" pitchFamily="66" charset="0"/>
              </a:rPr>
              <a:t>Trade-offs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Dynamic analysis is incomplete, but accurate (checks real system, and bugs discovered are real bugs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Static analysis can catch design bugs early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Many static analysis techniques are not scalable (solution: analyze approximate versions, can lead to false warnings)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332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13</a:t>
            </a:fld>
            <a:endParaRPr lang="en-US"/>
          </a:p>
        </p:txBody>
      </p:sp>
    </p:spTree>
    <p:extLst>
      <p:ext uri="{BB962C8B-B14F-4D97-AF65-F5344CB8AC3E}">
        <p14:creationId xmlns:p14="http://schemas.microsoft.com/office/powerpoint/2010/main" val="140037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 Verification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Simulation</a:t>
            </a:r>
          </a:p>
          <a:p>
            <a:pPr marL="914400" lvl="1" indent="-457200">
              <a:spcBef>
                <a:spcPct val="20000"/>
              </a:spcBef>
              <a:buFont typeface="Wingdings" pitchFamily="2" charset="2"/>
              <a:buChar char="§"/>
              <a:defRPr/>
            </a:pPr>
            <a:r>
              <a:rPr lang="en-US" sz="2000" dirty="0" smtClean="0">
                <a:latin typeface="Comic Sans MS" pitchFamily="66" charset="0"/>
              </a:rPr>
              <a:t>Simulate the model, possibly multiple times with different inputs</a:t>
            </a:r>
          </a:p>
          <a:p>
            <a:pPr marL="914400" lvl="1" indent="-457200">
              <a:spcBef>
                <a:spcPct val="20000"/>
              </a:spcBef>
              <a:buFont typeface="Wingdings" pitchFamily="2" charset="2"/>
              <a:buChar char="§"/>
              <a:defRPr/>
            </a:pPr>
            <a:r>
              <a:rPr lang="en-US" sz="2000" dirty="0" smtClean="0">
                <a:latin typeface="Comic Sans MS" pitchFamily="66" charset="0"/>
              </a:rPr>
              <a:t>Easy to implement, scalable, but no correctness guarantees</a:t>
            </a:r>
          </a:p>
          <a:p>
            <a:pPr marL="457200" indent="-457200">
              <a:spcBef>
                <a:spcPct val="20000"/>
              </a:spcBef>
              <a:buFont typeface="Wingdings" pitchFamily="2" charset="2"/>
              <a:buChar char="q"/>
              <a:defRPr/>
            </a:pPr>
            <a:r>
              <a:rPr lang="en-US" sz="2000" dirty="0" smtClean="0">
                <a:solidFill>
                  <a:srgbClr val="C00000"/>
                </a:solidFill>
                <a:latin typeface="Comic Sans MS" pitchFamily="66" charset="0"/>
              </a:rPr>
              <a:t>Proof based</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Construct a proof that system satisfies the invariant</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Requires manual effort (partial automation possible)</a:t>
            </a:r>
          </a:p>
          <a:p>
            <a:pPr marL="457200" indent="-457200">
              <a:spcBef>
                <a:spcPct val="20000"/>
              </a:spcBef>
              <a:buFont typeface="Wingdings" pitchFamily="2" charset="2"/>
              <a:buChar char="q"/>
              <a:defRPr/>
            </a:pPr>
            <a:r>
              <a:rPr lang="en-US" sz="2000" dirty="0" smtClean="0">
                <a:latin typeface="Comic Sans MS" pitchFamily="66" charset="0"/>
              </a:rPr>
              <a:t>State-space analysis (Model checking)</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Algorithm explores “all” reachable states to check invariants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Not scalable, but current tools can analyze many real-world designs</a:t>
            </a:r>
            <a:r>
              <a:rPr lang="en-US" sz="2000" dirty="0">
                <a:latin typeface="Comic Sans MS" pitchFamily="66" charset="0"/>
              </a:rPr>
              <a:t> </a:t>
            </a:r>
            <a:r>
              <a:rPr lang="en-US" sz="2000" dirty="0" smtClean="0">
                <a:latin typeface="Comic Sans MS" pitchFamily="66" charset="0"/>
              </a:rPr>
              <a:t>(relies on many interesting theoretical advances)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434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14</a:t>
            </a:fld>
            <a:endParaRPr lang="en-US"/>
          </a:p>
        </p:txBody>
      </p:sp>
    </p:spTree>
    <p:extLst>
      <p:ext uri="{BB962C8B-B14F-4D97-AF65-F5344CB8AC3E}">
        <p14:creationId xmlns:p14="http://schemas.microsoft.com/office/powerpoint/2010/main" val="363653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Given a transition system (S, Init, Trans), and a property </a:t>
            </a:r>
            <a:r>
              <a:rPr lang="en-US" sz="2000" dirty="0" smtClean="0">
                <a:latin typeface="Symbol" panose="05050102010706020507" pitchFamily="18" charset="2"/>
              </a:rPr>
              <a:t>j</a:t>
            </a:r>
            <a:r>
              <a:rPr lang="en-US" sz="2000" dirty="0" smtClean="0">
                <a:latin typeface="Comic Sans MS" pitchFamily="66" charset="0"/>
              </a:rPr>
              <a:t>, prove that all reachable states of T satisfy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definition of reachable states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All initial states are reachable using 0 transitions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state s is reachable in k transitions and (</a:t>
            </a:r>
            <a:r>
              <a:rPr lang="en-US" sz="2000" dirty="0" err="1" smtClean="0">
                <a:latin typeface="Comic Sans MS" pitchFamily="66" charset="0"/>
              </a:rPr>
              <a:t>s,t</a:t>
            </a:r>
            <a:r>
              <a:rPr lang="en-US" sz="2000" dirty="0" smtClean="0">
                <a:latin typeface="Comic Sans MS" pitchFamily="66" charset="0"/>
              </a:rPr>
              <a:t>) is a </a:t>
            </a:r>
            <a:r>
              <a:rPr lang="en-US" sz="2000" b="1" dirty="0" smtClean="0">
                <a:latin typeface="Comic Sans MS" pitchFamily="66" charset="0"/>
              </a:rPr>
              <a:t>transition</a:t>
            </a:r>
            <a:r>
              <a:rPr lang="en-US" sz="2000" dirty="0" smtClean="0">
                <a:latin typeface="Comic Sans MS" pitchFamily="66" charset="0"/>
              </a:rPr>
              <a:t>, then the state t is reachable in (k+1) transitions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Reachable = Reachable in n transitions, for some n</a:t>
            </a:r>
          </a:p>
          <a:p>
            <a:pPr marL="457200" indent="-457200">
              <a:spcBef>
                <a:spcPct val="20000"/>
              </a:spcBef>
              <a:buFont typeface="Wingdings" pitchFamily="2" charset="2"/>
              <a:buChar char="q"/>
              <a:defRPr/>
            </a:pPr>
            <a:r>
              <a:rPr lang="en-US" sz="2000" dirty="0" smtClean="0">
                <a:latin typeface="Comic Sans MS" pitchFamily="66" charset="0"/>
              </a:rPr>
              <a:t>Prove: for all n, states reachable in n transitions satisfy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Base case: Show that all initial states satisfy </a:t>
            </a:r>
            <a:r>
              <a:rPr lang="en-US" sz="2000" dirty="0">
                <a:latin typeface="Symbol" panose="05050102010706020507" pitchFamily="18" charset="2"/>
              </a:rPr>
              <a:t>j</a:t>
            </a:r>
            <a:r>
              <a:rPr lang="en-US" sz="2000" dirty="0" smtClean="0">
                <a:latin typeface="Symbol" panose="05050102010706020507" pitchFamily="18" charset="2"/>
              </a:rPr>
              <a:t> </a:t>
            </a:r>
            <a:endParaRPr lang="en-US" sz="2000" dirty="0" smtClean="0">
              <a:latin typeface="Comic Sans MS" pitchFamily="66" charset="0"/>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Inductive </a:t>
            </a:r>
            <a:r>
              <a:rPr lang="en-US" sz="2000" dirty="0" smtClean="0">
                <a:latin typeface="Comic Sans MS" pitchFamily="66" charset="0"/>
              </a:rPr>
              <a:t>case (generic transition):</a:t>
            </a:r>
            <a:endParaRPr lang="en-US" sz="2000" dirty="0" smtClean="0">
              <a:latin typeface="Comic Sans MS" pitchFamily="66" charset="0"/>
            </a:endParaRPr>
          </a:p>
          <a:p>
            <a:pPr lvl="1">
              <a:spcBef>
                <a:spcPct val="20000"/>
              </a:spcBef>
              <a:defRPr/>
            </a:pPr>
            <a:r>
              <a:rPr lang="en-US" sz="2000" dirty="0">
                <a:latin typeface="Comic Sans MS" pitchFamily="66" charset="0"/>
              </a:rPr>
              <a:t>	</a:t>
            </a:r>
            <a:r>
              <a:rPr lang="en-US" sz="2000" dirty="0" smtClean="0">
                <a:latin typeface="Comic Sans MS" pitchFamily="66" charset="0"/>
              </a:rPr>
              <a:t>Assume that a state s satisfies </a:t>
            </a:r>
            <a:r>
              <a:rPr lang="en-US" sz="2000" dirty="0">
                <a:latin typeface="Symbol" panose="05050102010706020507" pitchFamily="18" charset="2"/>
              </a:rPr>
              <a:t>j</a:t>
            </a:r>
            <a:endParaRPr lang="en-US" sz="2000" dirty="0" smtClean="0">
              <a:latin typeface="Comic Sans MS" pitchFamily="66" charset="0"/>
            </a:endParaRPr>
          </a:p>
          <a:p>
            <a:pPr lvl="1">
              <a:spcBef>
                <a:spcPct val="20000"/>
              </a:spcBef>
              <a:defRPr/>
            </a:pPr>
            <a:r>
              <a:rPr lang="en-US" sz="2000" dirty="0">
                <a:latin typeface="Comic Sans MS" pitchFamily="66" charset="0"/>
              </a:rPr>
              <a:t>	</a:t>
            </a:r>
            <a:r>
              <a:rPr lang="en-US" sz="2000" dirty="0" smtClean="0">
                <a:latin typeface="Comic Sans MS" pitchFamily="66" charset="0"/>
              </a:rPr>
              <a:t>Show that if (</a:t>
            </a:r>
            <a:r>
              <a:rPr lang="en-US" sz="2000" dirty="0" err="1" smtClean="0">
                <a:latin typeface="Comic Sans MS" pitchFamily="66" charset="0"/>
              </a:rPr>
              <a:t>s,t</a:t>
            </a:r>
            <a:r>
              <a:rPr lang="en-US" sz="2000" dirty="0" smtClean="0">
                <a:latin typeface="Comic Sans MS" pitchFamily="66" charset="0"/>
              </a:rPr>
              <a:t>) is a transition then t must satisfy </a:t>
            </a:r>
            <a:r>
              <a:rPr lang="en-US" sz="2000" dirty="0">
                <a:latin typeface="Symbol" panose="05050102010706020507" pitchFamily="18" charset="2"/>
              </a:rPr>
              <a:t>j</a:t>
            </a: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5370"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15</a:t>
            </a:fld>
            <a:endParaRPr lang="en-US"/>
          </a:p>
        </p:txBody>
      </p:sp>
    </p:spTree>
    <p:extLst>
      <p:ext uri="{BB962C8B-B14F-4D97-AF65-F5344CB8AC3E}">
        <p14:creationId xmlns:p14="http://schemas.microsoft.com/office/powerpoint/2010/main" val="14834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Recap: Inductive Proofs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To show that a statement P holds for all numbers n,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Base case: Prove that P holds for n=0</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P holds for an arbitrary number k</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Prove (using the assumption) that the statement holds for k+1</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Example statement:</a:t>
            </a:r>
          </a:p>
          <a:p>
            <a:pPr>
              <a:spcBef>
                <a:spcPct val="20000"/>
              </a:spcBef>
              <a:defRPr/>
            </a:pPr>
            <a:r>
              <a:rPr lang="en-US" sz="2000" dirty="0">
                <a:latin typeface="Comic Sans MS" pitchFamily="66" charset="0"/>
              </a:rPr>
              <a:t>	</a:t>
            </a:r>
            <a:r>
              <a:rPr lang="en-US" sz="2000" dirty="0" smtClean="0">
                <a:latin typeface="Comic Sans MS" pitchFamily="66" charset="0"/>
              </a:rPr>
              <a:t>For all n, (0 + 1 + 2 + … + n) = n(n+1)/2</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6394"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16</a:t>
            </a:fld>
            <a:endParaRPr lang="en-US"/>
          </a:p>
        </p:txBody>
      </p:sp>
    </p:spTree>
    <p:extLst>
      <p:ext uri="{BB962C8B-B14F-4D97-AF65-F5344CB8AC3E}">
        <p14:creationId xmlns:p14="http://schemas.microsoft.com/office/powerpoint/2010/main" val="43614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Inductive Invariant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 property </a:t>
            </a:r>
            <a:r>
              <a:rPr lang="en-US" sz="2000" dirty="0" smtClean="0">
                <a:latin typeface="Symbol" panose="05050102010706020507" pitchFamily="18" charset="2"/>
              </a:rPr>
              <a:t>j</a:t>
            </a:r>
            <a:r>
              <a:rPr lang="en-US" sz="2000" dirty="0" smtClean="0">
                <a:latin typeface="Comic Sans MS" pitchFamily="66" charset="0"/>
              </a:rPr>
              <a:t> is an inductive invariant of transition system T if </a:t>
            </a:r>
          </a:p>
          <a:p>
            <a:pPr marL="914400" lvl="1" indent="-457200">
              <a:spcBef>
                <a:spcPct val="20000"/>
              </a:spcBef>
              <a:buFont typeface="+mj-lt"/>
              <a:buAutoNum type="arabicPeriod"/>
              <a:defRPr/>
            </a:pPr>
            <a:r>
              <a:rPr lang="en-US" sz="2000" dirty="0" smtClean="0">
                <a:latin typeface="Comic Sans MS" pitchFamily="66" charset="0"/>
              </a:rPr>
              <a:t>Every initial state of T satisfies </a:t>
            </a:r>
            <a:r>
              <a:rPr lang="en-US" sz="2000" dirty="0" smtClean="0">
                <a:latin typeface="Symbol" panose="05050102010706020507" pitchFamily="18" charset="2"/>
              </a:rPr>
              <a:t>j</a:t>
            </a:r>
          </a:p>
          <a:p>
            <a:pPr marL="914400" lvl="1" indent="-457200">
              <a:spcBef>
                <a:spcPct val="20000"/>
              </a:spcBef>
              <a:buFont typeface="+mj-lt"/>
              <a:buAutoNum type="arabicPeriod"/>
              <a:defRPr/>
            </a:pPr>
            <a:r>
              <a:rPr lang="en-US" sz="2000" dirty="0" smtClean="0">
                <a:latin typeface="Comic Sans MS" pitchFamily="66" charset="0"/>
              </a:rPr>
              <a:t>If a state s satisfies </a:t>
            </a:r>
            <a:r>
              <a:rPr lang="en-US" sz="2000" dirty="0" smtClean="0">
                <a:latin typeface="Symbol" pitchFamily="18" charset="2"/>
              </a:rPr>
              <a:t>j</a:t>
            </a:r>
            <a:r>
              <a:rPr lang="en-US" sz="2000" dirty="0" smtClean="0">
                <a:latin typeface="Comic Sans MS" pitchFamily="66" charset="0"/>
              </a:rPr>
              <a:t> and (</a:t>
            </a:r>
            <a:r>
              <a:rPr lang="en-US" sz="2000" dirty="0" err="1" smtClean="0">
                <a:latin typeface="Comic Sans MS" pitchFamily="66" charset="0"/>
              </a:rPr>
              <a:t>s,t</a:t>
            </a:r>
            <a:r>
              <a:rPr lang="en-US" sz="2000" dirty="0" smtClean="0">
                <a:latin typeface="Comic Sans MS" pitchFamily="66" charset="0"/>
              </a:rPr>
              <a:t>) is a transition of T, then t must satisfy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If </a:t>
            </a:r>
            <a:r>
              <a:rPr lang="en-US" sz="2000" dirty="0" smtClean="0">
                <a:latin typeface="Symbol" panose="05050102010706020507" pitchFamily="18" charset="2"/>
              </a:rPr>
              <a:t>j</a:t>
            </a:r>
            <a:r>
              <a:rPr lang="en-US" sz="2000" dirty="0" smtClean="0">
                <a:latin typeface="Comic Sans MS" pitchFamily="66" charset="0"/>
              </a:rPr>
              <a:t> is an inductive invariant, then all reachable states of T must satisfy </a:t>
            </a:r>
            <a:r>
              <a:rPr lang="en-US" sz="2000" dirty="0" smtClean="0">
                <a:latin typeface="Symbol" panose="05050102010706020507" pitchFamily="18" charset="2"/>
              </a:rPr>
              <a:t>j</a:t>
            </a:r>
            <a:r>
              <a:rPr lang="en-US" sz="2000" dirty="0" smtClean="0">
                <a:latin typeface="Comic Sans MS" pitchFamily="66" charset="0"/>
              </a:rPr>
              <a:t>, and thus, it is an invariant</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741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17</a:t>
            </a:fld>
            <a:endParaRPr lang="en-US"/>
          </a:p>
        </p:txBody>
      </p:sp>
    </p:spTree>
    <p:extLst>
      <p:ext uri="{BB962C8B-B14F-4D97-AF65-F5344CB8AC3E}">
        <p14:creationId xmlns:p14="http://schemas.microsoft.com/office/powerpoint/2010/main" val="285030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(1)</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914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 </a:t>
            </a:r>
            <a:r>
              <a:rPr lang="en-US" sz="2000" dirty="0" err="1" smtClean="0">
                <a:latin typeface="Comic Sans MS" pitchFamily="66" charset="0"/>
              </a:rPr>
              <a:t>int</a:t>
            </a:r>
            <a:r>
              <a:rPr lang="en-US" sz="2000" dirty="0" smtClean="0">
                <a:latin typeface="Comic Sans MS" pitchFamily="66" charset="0"/>
              </a:rPr>
              <a:t> x, initialized to 0</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Is the property </a:t>
            </a:r>
            <a:r>
              <a:rPr lang="en-US" sz="2000" dirty="0" smtClean="0">
                <a:latin typeface="Symbol" panose="05050102010706020507" pitchFamily="18" charset="2"/>
              </a:rPr>
              <a:t>j</a:t>
            </a:r>
            <a:r>
              <a:rPr lang="en-US" sz="2000" dirty="0" smtClean="0">
                <a:latin typeface="Comic Sans MS" pitchFamily="66" charset="0"/>
              </a:rPr>
              <a:t> : (0 &lt;= x &lt;= m) an inductive invariant of T ?</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 Check that it satisfies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suppose s(x) = a</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a:latin typeface="Symbol" panose="05050102010706020507" pitchFamily="18" charset="2"/>
              </a:rPr>
              <a:t>j</a:t>
            </a:r>
            <a:r>
              <a:rPr lang="en-US" sz="2000" dirty="0" smtClean="0">
                <a:latin typeface="Comic Sans MS" pitchFamily="66" charset="0"/>
              </a:rPr>
              <a:t>, that is, assume 0 &lt;= a &lt;=m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t(x) = a+1, else t(x) = a</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either case, 0 &lt;= t(x) &lt;=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So t satisfies the property </a:t>
            </a:r>
            <a:r>
              <a:rPr lang="en-US" sz="2000" dirty="0">
                <a:latin typeface="Symbol" panose="05050102010706020507" pitchFamily="18" charset="2"/>
              </a:rPr>
              <a:t>j</a:t>
            </a:r>
            <a:r>
              <a:rPr lang="en-US" sz="2000" dirty="0" smtClean="0">
                <a:latin typeface="Comic Sans MS" pitchFamily="66" charset="0"/>
              </a:rPr>
              <a:t>, and the proof is complete</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844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18</a:t>
            </a:fld>
            <a:endParaRPr lang="en-US"/>
          </a:p>
        </p:txBody>
      </p:sp>
    </p:spTree>
    <p:extLst>
      <p:ext uri="{BB962C8B-B14F-4D97-AF65-F5344CB8AC3E}">
        <p14:creationId xmlns:p14="http://schemas.microsoft.com/office/powerpoint/2010/main" val="178926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10668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variables </a:t>
            </a:r>
            <a:r>
              <a:rPr lang="en-US" sz="2000" dirty="0" err="1" smtClean="0">
                <a:latin typeface="Comic Sans MS" pitchFamily="66" charset="0"/>
              </a:rPr>
              <a:t>int</a:t>
            </a:r>
            <a:r>
              <a:rPr lang="en-US" sz="2000" dirty="0" smtClean="0">
                <a:latin typeface="Comic Sans MS" pitchFamily="66" charset="0"/>
              </a:rPr>
              <a:t> x, y; x is initially 0, y is initially 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 y:=y-1}”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Is the property </a:t>
            </a:r>
            <a:r>
              <a:rPr lang="en-US" sz="2000" dirty="0" smtClean="0">
                <a:latin typeface="Symbol" panose="05050102010706020507" pitchFamily="18" charset="2"/>
              </a:rPr>
              <a:t>j</a:t>
            </a:r>
            <a:r>
              <a:rPr lang="en-US" sz="2000" dirty="0" smtClean="0">
                <a:latin typeface="Comic Sans MS" pitchFamily="66" charset="0"/>
              </a:rPr>
              <a:t> : (0 &lt;= y &lt;= m) an inductive invariant of T ?</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(x=0,y=m). Check that it satisfies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a:latin typeface="Symbol" panose="05050102010706020507" pitchFamily="18" charset="2"/>
              </a:rPr>
              <a:t>j</a:t>
            </a:r>
            <a:r>
              <a:rPr lang="en-US" sz="2000" dirty="0" smtClean="0">
                <a:latin typeface="Comic Sans MS" pitchFamily="66" charset="0"/>
              </a:rPr>
              <a:t>, that is, assume 0 &lt;= b &lt;=m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t(y) = b-1, else t(y) = 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Can we conclude that 0 &lt;= t(y) &lt;= m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No! The proof fails! In fact, </a:t>
            </a:r>
            <a:r>
              <a:rPr lang="en-US" sz="2000" dirty="0">
                <a:latin typeface="Symbol" panose="05050102010706020507" pitchFamily="18" charset="2"/>
              </a:rPr>
              <a:t>j</a:t>
            </a:r>
            <a:r>
              <a:rPr lang="en-US" sz="2000" dirty="0" smtClean="0">
                <a:latin typeface="Symbol" panose="05050102010706020507" pitchFamily="18" charset="2"/>
              </a:rPr>
              <a:t>  </a:t>
            </a:r>
            <a:r>
              <a:rPr lang="en-US" sz="2000" dirty="0" smtClean="0">
                <a:latin typeface="Comic Sans MS" pitchFamily="66" charset="0"/>
              </a:rPr>
              <a:t>is not an inductive invariant of T!</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946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19</a:t>
            </a:fld>
            <a:endParaRPr lang="en-US"/>
          </a:p>
        </p:txBody>
      </p:sp>
    </p:spTree>
    <p:extLst>
      <p:ext uri="{BB962C8B-B14F-4D97-AF65-F5344CB8AC3E}">
        <p14:creationId xmlns:p14="http://schemas.microsoft.com/office/powerpoint/2010/main" val="22814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Requirements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057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Requirement: Desirable property of the executions of the system</a:t>
            </a:r>
          </a:p>
          <a:p>
            <a:pPr marL="914400" lvl="1" indent="-457200">
              <a:spcBef>
                <a:spcPct val="20000"/>
              </a:spcBef>
              <a:buFont typeface="Wingdings" pitchFamily="2" charset="2"/>
              <a:buChar char="§"/>
              <a:defRPr/>
            </a:pPr>
            <a:r>
              <a:rPr lang="en-US" sz="2000" dirty="0" smtClean="0">
                <a:latin typeface="Comic Sans MS" pitchFamily="66" charset="0"/>
              </a:rPr>
              <a:t>Informal: Either implicit, or stated in English in documents</a:t>
            </a:r>
          </a:p>
          <a:p>
            <a:pPr marL="914400" lvl="1" indent="-457200">
              <a:spcBef>
                <a:spcPct val="20000"/>
              </a:spcBef>
              <a:buFont typeface="Wingdings" pitchFamily="2" charset="2"/>
              <a:buChar char="§"/>
              <a:defRPr/>
            </a:pPr>
            <a:r>
              <a:rPr lang="en-US" sz="2000" dirty="0" smtClean="0">
                <a:latin typeface="Comic Sans MS" pitchFamily="66" charset="0"/>
              </a:rPr>
              <a:t>Formal: Stated explicitly in a mathematically precise manner</a:t>
            </a:r>
          </a:p>
          <a:p>
            <a:pPr marL="457200" indent="-457200">
              <a:spcBef>
                <a:spcPct val="20000"/>
              </a:spcBef>
              <a:buFont typeface="Wingdings" pitchFamily="2" charset="2"/>
              <a:buChar char="q"/>
              <a:defRPr/>
            </a:pPr>
            <a:r>
              <a:rPr lang="en-US" sz="2000" dirty="0" smtClean="0">
                <a:latin typeface="Comic Sans MS" pitchFamily="66" charset="0"/>
              </a:rPr>
              <a:t>High assurance / safety-critical  systems: Formal requirements</a:t>
            </a:r>
          </a:p>
          <a:p>
            <a:pPr marL="457200" indent="-457200">
              <a:spcBef>
                <a:spcPct val="20000"/>
              </a:spcBef>
              <a:buFont typeface="Wingdings" pitchFamily="2" charset="2"/>
              <a:buChar char="q"/>
              <a:defRPr/>
            </a:pPr>
            <a:r>
              <a:rPr lang="en-US" sz="2000" dirty="0" smtClean="0">
                <a:latin typeface="Comic Sans MS" pitchFamily="66" charset="0"/>
              </a:rPr>
              <a:t>Model/design/system meets the requirements if every execution satisfies all the requirements</a:t>
            </a:r>
          </a:p>
          <a:p>
            <a:pPr marL="457200" indent="-457200">
              <a:spcBef>
                <a:spcPct val="20000"/>
              </a:spcBef>
              <a:buFont typeface="Wingdings" pitchFamily="2" charset="2"/>
              <a:buChar char="q"/>
              <a:defRPr/>
            </a:pPr>
            <a:r>
              <a:rPr lang="en-US" sz="2000" dirty="0" smtClean="0">
                <a:latin typeface="Comic Sans MS" pitchFamily="66" charset="0"/>
              </a:rPr>
              <a:t>Clear separation between requirements (</a:t>
            </a:r>
            <a:r>
              <a:rPr lang="en-US" sz="2000" dirty="0" smtClean="0">
                <a:solidFill>
                  <a:srgbClr val="C00000"/>
                </a:solidFill>
                <a:latin typeface="Comic Sans MS" pitchFamily="66" charset="0"/>
              </a:rPr>
              <a:t>what</a:t>
            </a:r>
            <a:r>
              <a:rPr lang="en-US" sz="2000" dirty="0" smtClean="0">
                <a:latin typeface="Comic Sans MS" pitchFamily="66" charset="0"/>
              </a:rPr>
              <a:t> needs to be implemented) and system (</a:t>
            </a:r>
            <a:r>
              <a:rPr lang="en-US" sz="2000" dirty="0" smtClean="0">
                <a:solidFill>
                  <a:srgbClr val="C00000"/>
                </a:solidFill>
                <a:latin typeface="Comic Sans MS" pitchFamily="66" charset="0"/>
              </a:rPr>
              <a:t>how</a:t>
            </a:r>
            <a:r>
              <a:rPr lang="en-US" sz="2000" dirty="0" smtClean="0">
                <a:latin typeface="Comic Sans MS" pitchFamily="66" charset="0"/>
              </a:rPr>
              <a:t> it is implemented)</a:t>
            </a:r>
          </a:p>
          <a:p>
            <a:pPr marL="457200" indent="-457200">
              <a:spcBef>
                <a:spcPct val="20000"/>
              </a:spcBef>
              <a:buFont typeface="Wingdings" pitchFamily="2" charset="2"/>
              <a:buChar char="q"/>
              <a:defRPr/>
            </a:pPr>
            <a:r>
              <a:rPr lang="en-US" sz="2000" dirty="0" smtClean="0">
                <a:latin typeface="Comic Sans MS" pitchFamily="66" charset="0"/>
              </a:rPr>
              <a:t>Verification problem: Given a requirement </a:t>
            </a:r>
            <a:r>
              <a:rPr lang="en-US" sz="2000" dirty="0" smtClean="0">
                <a:latin typeface="Symbol" pitchFamily="18" charset="2"/>
              </a:rPr>
              <a:t>j</a:t>
            </a:r>
            <a:r>
              <a:rPr lang="en-US" sz="2000" dirty="0" smtClean="0">
                <a:latin typeface="Comic Sans MS" pitchFamily="66" charset="0"/>
              </a:rPr>
              <a:t> and a system/model C, prove/disprove that the system C satisfies the requirement </a:t>
            </a:r>
            <a:r>
              <a:rPr lang="en-US" sz="2000" dirty="0" smtClean="0">
                <a:latin typeface="Symbol" pitchFamily="18" charset="2"/>
              </a:rPr>
              <a:t>j</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5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Why did the proof fail?</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9906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the state s with x=0 and y=0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s satisfies </a:t>
            </a:r>
            <a:r>
              <a:rPr lang="en-US" sz="2000" dirty="0" smtClean="0">
                <a:latin typeface="Symbol" panose="05050102010706020507" pitchFamily="18" charset="2"/>
              </a:rPr>
              <a:t>j</a:t>
            </a:r>
            <a:r>
              <a:rPr lang="en-US" sz="2000" dirty="0" smtClean="0">
                <a:latin typeface="Comic Sans MS" pitchFamily="66" charset="0"/>
              </a:rPr>
              <a:t>: (0&lt;=y &lt;=m)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Executing a transition from s leads to state t with x=1 and y=-1</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t does not satisfy </a:t>
            </a:r>
            <a:r>
              <a:rPr lang="en-US" sz="2000" dirty="0" smtClean="0">
                <a:latin typeface="Symbol" panose="05050102010706020507" pitchFamily="18" charset="2"/>
              </a:rPr>
              <a:t>j</a:t>
            </a:r>
            <a:r>
              <a:rPr lang="en-US" sz="2000" dirty="0" smtClean="0">
                <a:latin typeface="Comic Sans MS" pitchFamily="66" charset="0"/>
              </a:rPr>
              <a:t> !</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The state s in above argument is not reachable!</a:t>
            </a:r>
          </a:p>
          <a:p>
            <a:pPr marL="457200" indent="-457200">
              <a:spcBef>
                <a:spcPct val="20000"/>
              </a:spcBef>
              <a:buFont typeface="Wingdings" pitchFamily="2" charset="2"/>
              <a:buChar char="q"/>
              <a:defRPr/>
            </a:pPr>
            <a:r>
              <a:rPr lang="en-US" sz="2000" dirty="0" smtClean="0">
                <a:latin typeface="Comic Sans MS" pitchFamily="66" charset="0"/>
              </a:rPr>
              <a:t>Cause of failure: The property </a:t>
            </a:r>
            <a:r>
              <a:rPr lang="en-US" sz="2000" dirty="0" smtClean="0">
                <a:latin typeface="Symbol" panose="05050102010706020507" pitchFamily="18" charset="2"/>
              </a:rPr>
              <a:t>j</a:t>
            </a:r>
            <a:r>
              <a:rPr lang="en-US" sz="2000" dirty="0" smtClean="0">
                <a:latin typeface="Comic Sans MS" pitchFamily="66" charset="0"/>
              </a:rPr>
              <a:t> did not capture </a:t>
            </a:r>
            <a:r>
              <a:rPr lang="en-US" sz="2000" dirty="0" err="1" smtClean="0">
                <a:latin typeface="Comic Sans MS" pitchFamily="66" charset="0"/>
              </a:rPr>
              <a:t>corelation</a:t>
            </a:r>
            <a:r>
              <a:rPr lang="en-US" sz="2000" dirty="0" smtClean="0">
                <a:latin typeface="Comic Sans MS" pitchFamily="66" charset="0"/>
              </a:rPr>
              <a:t> between the variables x and y</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Solution: Inductive Strengthening!</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property </a:t>
            </a:r>
            <a:r>
              <a:rPr lang="en-US" sz="2000" dirty="0" smtClean="0">
                <a:latin typeface="Symbol" panose="05050102010706020507" pitchFamily="18" charset="2"/>
              </a:rPr>
              <a:t>y</a:t>
            </a:r>
            <a:r>
              <a:rPr lang="en-US" sz="2000" dirty="0" smtClean="0">
                <a:latin typeface="Comic Sans MS" pitchFamily="66" charset="0"/>
              </a:rPr>
              <a:t>: (0 &lt;= y &lt;= m) &amp; (</a:t>
            </a:r>
            <a:r>
              <a:rPr lang="en-US" sz="2000" dirty="0" err="1" smtClean="0">
                <a:latin typeface="Comic Sans MS" pitchFamily="66" charset="0"/>
              </a:rPr>
              <a:t>x+y</a:t>
            </a:r>
            <a:r>
              <a:rPr lang="en-US" sz="2000" dirty="0" smtClean="0">
                <a:latin typeface="Comic Sans MS" pitchFamily="66" charset="0"/>
              </a:rPr>
              <a:t> =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The property </a:t>
            </a:r>
            <a:r>
              <a:rPr lang="en-US" sz="2000" dirty="0" smtClean="0">
                <a:latin typeface="Symbol" panose="05050102010706020507" pitchFamily="18" charset="2"/>
              </a:rPr>
              <a:t>y</a:t>
            </a:r>
            <a:r>
              <a:rPr lang="en-US" sz="2000" dirty="0" smtClean="0">
                <a:latin typeface="Comic Sans MS" pitchFamily="66" charset="0"/>
              </a:rPr>
              <a:t> implies property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While </a:t>
            </a:r>
            <a:r>
              <a:rPr lang="en-US" sz="2000" dirty="0">
                <a:latin typeface="Symbol" panose="05050102010706020507" pitchFamily="18" charset="2"/>
              </a:rPr>
              <a:t>j</a:t>
            </a:r>
            <a:r>
              <a:rPr lang="en-US" sz="2000" dirty="0" smtClean="0">
                <a:latin typeface="Comic Sans MS" pitchFamily="66" charset="0"/>
              </a:rPr>
              <a:t> is not inductive invariant, </a:t>
            </a:r>
            <a:r>
              <a:rPr lang="en-US" sz="2000" dirty="0" smtClean="0">
                <a:latin typeface="Symbol" panose="05050102010706020507" pitchFamily="18" charset="2"/>
              </a:rPr>
              <a:t>y</a:t>
            </a:r>
            <a:r>
              <a:rPr lang="en-US" sz="2000" dirty="0" smtClean="0">
                <a:latin typeface="Comic Sans MS" pitchFamily="66" charset="0"/>
              </a:rPr>
              <a:t> is!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It follows that all reachable states must satisfy </a:t>
            </a:r>
            <a:r>
              <a:rPr lang="en-US" sz="2000" dirty="0" smtClean="0">
                <a:latin typeface="Symbol" panose="05050102010706020507" pitchFamily="18" charset="2"/>
              </a:rPr>
              <a:t>j</a:t>
            </a: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490"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20</a:t>
            </a:fld>
            <a:endParaRPr lang="en-US"/>
          </a:p>
        </p:txBody>
      </p:sp>
    </p:spTree>
    <p:extLst>
      <p:ext uri="{BB962C8B-B14F-4D97-AF65-F5344CB8AC3E}">
        <p14:creationId xmlns:p14="http://schemas.microsoft.com/office/powerpoint/2010/main" val="42656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(3)</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914400"/>
            <a:ext cx="8991600" cy="5029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variables </a:t>
            </a:r>
            <a:r>
              <a:rPr lang="en-US" sz="2000" dirty="0" err="1" smtClean="0">
                <a:latin typeface="Comic Sans MS" pitchFamily="66" charset="0"/>
              </a:rPr>
              <a:t>int</a:t>
            </a:r>
            <a:r>
              <a:rPr lang="en-US" sz="2000" dirty="0" smtClean="0">
                <a:latin typeface="Comic Sans MS" pitchFamily="66" charset="0"/>
              </a:rPr>
              <a:t> x, y; x is initially 0, y is initially 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 y:=y-1}”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P</a:t>
            </a:r>
            <a:r>
              <a:rPr lang="en-US" sz="2000" dirty="0" smtClean="0">
                <a:latin typeface="Comic Sans MS" pitchFamily="66" charset="0"/>
              </a:rPr>
              <a:t>roperty </a:t>
            </a:r>
            <a:r>
              <a:rPr lang="en-US" sz="2000" dirty="0" smtClean="0">
                <a:latin typeface="Symbol" panose="05050102010706020507" pitchFamily="18" charset="2"/>
              </a:rPr>
              <a:t>y</a:t>
            </a:r>
            <a:r>
              <a:rPr lang="en-US" sz="2000" dirty="0" smtClean="0">
                <a:latin typeface="Comic Sans MS" pitchFamily="66" charset="0"/>
              </a:rPr>
              <a:t> : (0 &lt;= y &lt;= m) &amp; (</a:t>
            </a:r>
            <a:r>
              <a:rPr lang="en-US" sz="2000" dirty="0" err="1" smtClean="0">
                <a:latin typeface="Comic Sans MS" pitchFamily="66" charset="0"/>
              </a:rPr>
              <a:t>x+y</a:t>
            </a:r>
            <a:r>
              <a:rPr lang="en-US" sz="2000" dirty="0" smtClean="0">
                <a:latin typeface="Comic Sans MS" pitchFamily="66" charset="0"/>
              </a:rPr>
              <a:t> = m)</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(x=0,y=m). Check that it satisfies </a:t>
            </a:r>
            <a:r>
              <a:rPr lang="en-US" sz="2000" dirty="0" smtClean="0">
                <a:latin typeface="Symbol" panose="05050102010706020507" pitchFamily="18" charset="2"/>
              </a:rPr>
              <a:t>y</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smtClean="0">
                <a:latin typeface="Symbol" panose="05050102010706020507" pitchFamily="18" charset="2"/>
              </a:rPr>
              <a:t>y</a:t>
            </a:r>
            <a:r>
              <a:rPr lang="en-US" sz="2000" dirty="0" smtClean="0">
                <a:latin typeface="Comic Sans MS" pitchFamily="66" charset="0"/>
              </a:rPr>
              <a:t>, that is, assume 0 &lt;= b &lt;=m and </a:t>
            </a:r>
            <a:r>
              <a:rPr lang="en-US" sz="2000" dirty="0" err="1" smtClean="0">
                <a:latin typeface="Comic Sans MS" pitchFamily="66" charset="0"/>
              </a:rPr>
              <a:t>a+b</a:t>
            </a:r>
            <a:r>
              <a:rPr lang="en-US" sz="2000" dirty="0" smtClean="0">
                <a:latin typeface="Comic Sans MS" pitchFamily="66" charset="0"/>
              </a:rPr>
              <a:t>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t(x) = a+1 and t(y) = b-1, else t(x)=a and t(y)=b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But if a&lt;m, since </a:t>
            </a:r>
            <a:r>
              <a:rPr lang="en-US" sz="2000" dirty="0" err="1" smtClean="0">
                <a:latin typeface="Comic Sans MS" pitchFamily="66" charset="0"/>
              </a:rPr>
              <a:t>a+b</a:t>
            </a:r>
            <a:r>
              <a:rPr lang="en-US" sz="2000" dirty="0" smtClean="0">
                <a:latin typeface="Comic Sans MS" pitchFamily="66" charset="0"/>
              </a:rPr>
              <a:t>=m holds, b &gt;0, and thus b-1 &gt;=0</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either case, the condition (0&lt;= t(y) &lt;=m &amp; t(x)+t(y)=m) holds!</a:t>
            </a:r>
          </a:p>
          <a:p>
            <a:pPr marL="457200" indent="-457200">
              <a:spcBef>
                <a:spcPct val="20000"/>
              </a:spcBef>
              <a:buFont typeface="Wingdings" pitchFamily="2" charset="2"/>
              <a:buChar char="q"/>
              <a:defRPr/>
            </a:pPr>
            <a:r>
              <a:rPr lang="en-US" sz="2000" dirty="0" smtClean="0">
                <a:latin typeface="Comic Sans MS" pitchFamily="66" charset="0"/>
              </a:rPr>
              <a:t>Conclusion: Property </a:t>
            </a:r>
            <a:r>
              <a:rPr lang="en-US" sz="2000" dirty="0" smtClean="0">
                <a:latin typeface="Symbol" pitchFamily="18" charset="2"/>
              </a:rPr>
              <a:t>y</a:t>
            </a:r>
            <a:r>
              <a:rPr lang="en-US" sz="2000" dirty="0" smtClean="0">
                <a:latin typeface="Comic Sans MS" pitchFamily="66" charset="0"/>
              </a:rPr>
              <a:t> is an inductive invariant!</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1514"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21</a:t>
            </a:fld>
            <a:endParaRPr lang="en-US"/>
          </a:p>
        </p:txBody>
      </p:sp>
    </p:spTree>
    <p:extLst>
      <p:ext uri="{BB962C8B-B14F-4D97-AF65-F5344CB8AC3E}">
        <p14:creationId xmlns:p14="http://schemas.microsoft.com/office/powerpoint/2010/main" val="4451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Proof Rule for Proving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56866" y="1066800"/>
            <a:ext cx="9087134"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To establish that a property </a:t>
            </a:r>
            <a:r>
              <a:rPr lang="en-US" sz="2000" dirty="0" smtClean="0">
                <a:latin typeface="Symbol" panose="05050102010706020507" pitchFamily="18" charset="2"/>
              </a:rPr>
              <a:t>j</a:t>
            </a:r>
            <a:r>
              <a:rPr lang="en-US" sz="2000" dirty="0" smtClean="0">
                <a:latin typeface="Comic Sans MS" pitchFamily="66" charset="0"/>
              </a:rPr>
              <a:t> is an invariant of transition system T</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Find another property </a:t>
            </a:r>
            <a:r>
              <a:rPr lang="en-US" sz="2000" dirty="0" smtClean="0">
                <a:latin typeface="Symbol" panose="05050102010706020507" pitchFamily="18" charset="2"/>
              </a:rPr>
              <a:t>y</a:t>
            </a:r>
            <a:r>
              <a:rPr lang="en-US" sz="2000" dirty="0" smtClean="0">
                <a:latin typeface="Comic Sans MS" pitchFamily="66" charset="0"/>
              </a:rPr>
              <a:t> such that</a:t>
            </a: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implies </a:t>
            </a:r>
            <a:r>
              <a:rPr lang="en-US" sz="2000" dirty="0">
                <a:latin typeface="Symbol" panose="05050102010706020507" pitchFamily="18" charset="2"/>
              </a:rPr>
              <a:t>j</a:t>
            </a:r>
            <a:r>
              <a:rPr lang="en-US" sz="2000" dirty="0" smtClean="0">
                <a:latin typeface="Comic Sans MS" pitchFamily="66" charset="0"/>
              </a:rPr>
              <a:t> (that is, a state satisfying </a:t>
            </a:r>
            <a:r>
              <a:rPr lang="en-US" sz="2000" dirty="0" smtClean="0">
                <a:latin typeface="Symbol" panose="05050102010706020507" pitchFamily="18" charset="2"/>
              </a:rPr>
              <a:t>y</a:t>
            </a:r>
            <a:r>
              <a:rPr lang="en-US" sz="2000" dirty="0" smtClean="0">
                <a:latin typeface="Comic Sans MS" pitchFamily="66" charset="0"/>
              </a:rPr>
              <a:t> must satisfy </a:t>
            </a:r>
            <a:r>
              <a:rPr lang="en-US" sz="2000" dirty="0">
                <a:latin typeface="Symbol" panose="05050102010706020507" pitchFamily="18" charset="2"/>
              </a:rPr>
              <a:t>j</a:t>
            </a:r>
            <a:r>
              <a:rPr lang="en-US" sz="2000" dirty="0" smtClean="0">
                <a:latin typeface="Comic Sans MS" pitchFamily="66" charset="0"/>
              </a:rPr>
              <a:t>)</a:t>
            </a:r>
            <a:endParaRPr lang="en-US" sz="2000" dirty="0" smtClean="0">
              <a:latin typeface="Symbol" panose="05050102010706020507" pitchFamily="18" charset="2"/>
            </a:endParaRP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is an inductive invariant</a:t>
            </a:r>
          </a:p>
          <a:p>
            <a:pPr marL="1371600" lvl="2" indent="-457200">
              <a:spcBef>
                <a:spcPct val="20000"/>
              </a:spcBef>
              <a:buFont typeface="Wingdings" panose="05000000000000000000" pitchFamily="2" charset="2"/>
              <a:buChar char="§"/>
              <a:defRPr/>
            </a:pPr>
            <a:r>
              <a:rPr lang="en-US" sz="2000" dirty="0" smtClean="0">
                <a:latin typeface="Comic Sans MS" pitchFamily="66" charset="0"/>
              </a:rPr>
              <a:t>Show that every initial state satisfies </a:t>
            </a:r>
            <a:r>
              <a:rPr lang="en-US" sz="2000" dirty="0" smtClean="0">
                <a:latin typeface="Symbol" panose="05050102010706020507" pitchFamily="18" charset="2"/>
              </a:rPr>
              <a:t>y</a:t>
            </a:r>
            <a:endParaRPr lang="en-US" sz="2000" dirty="0" smtClean="0">
              <a:latin typeface="Comic Sans MS" pitchFamily="66" charset="0"/>
            </a:endParaRPr>
          </a:p>
          <a:p>
            <a:pPr marL="1371600" lvl="2" indent="-457200">
              <a:spcBef>
                <a:spcPct val="20000"/>
              </a:spcBef>
              <a:buFont typeface="Wingdings" panose="05000000000000000000" pitchFamily="2" charset="2"/>
              <a:buChar char="§"/>
              <a:defRPr/>
            </a:pPr>
            <a:r>
              <a:rPr lang="en-US" sz="2000" dirty="0" smtClean="0">
                <a:latin typeface="Comic Sans MS" pitchFamily="66" charset="0"/>
              </a:rPr>
              <a:t>Assume that a state s satisfies </a:t>
            </a:r>
            <a:r>
              <a:rPr lang="en-US" sz="2000" dirty="0" smtClean="0">
                <a:latin typeface="Symbol" panose="05050102010706020507" pitchFamily="18" charset="2"/>
              </a:rPr>
              <a:t>y</a:t>
            </a:r>
            <a:r>
              <a:rPr lang="en-US" sz="2000" dirty="0" smtClean="0">
                <a:latin typeface="Comic Sans MS" pitchFamily="66" charset="0"/>
              </a:rPr>
              <a:t>. Consider a state t such that (</a:t>
            </a:r>
            <a:r>
              <a:rPr lang="en-US" sz="2000" dirty="0" err="1" smtClean="0">
                <a:latin typeface="Comic Sans MS" pitchFamily="66" charset="0"/>
              </a:rPr>
              <a:t>s,t</a:t>
            </a:r>
            <a:r>
              <a:rPr lang="en-US" sz="2000" dirty="0" smtClean="0">
                <a:latin typeface="Comic Sans MS" pitchFamily="66" charset="0"/>
              </a:rPr>
              <a:t>) is a transition. Show that t must satisfy </a:t>
            </a:r>
            <a:r>
              <a:rPr lang="en-US" sz="2000" dirty="0" smtClean="0">
                <a:latin typeface="Symbol" panose="05050102010706020507" pitchFamily="18" charset="2"/>
              </a:rPr>
              <a:t>y</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This is a sound and complete strategy for establishing invariants</a:t>
            </a:r>
          </a:p>
          <a:p>
            <a:pPr marL="914400" lvl="1" indent="-457200">
              <a:spcBef>
                <a:spcPct val="20000"/>
              </a:spcBef>
              <a:buFont typeface="+mj-lt"/>
              <a:buAutoNum type="arabicPeriod"/>
              <a:defRPr/>
            </a:pPr>
            <a:r>
              <a:rPr lang="en-US" sz="2000" dirty="0" smtClean="0">
                <a:latin typeface="Comic Sans MS" pitchFamily="66" charset="0"/>
              </a:rPr>
              <a:t>Sound means this is a correct proof technique</a:t>
            </a:r>
          </a:p>
          <a:p>
            <a:pPr marL="914400" lvl="1" indent="-457200">
              <a:spcBef>
                <a:spcPct val="20000"/>
              </a:spcBef>
              <a:buFont typeface="+mj-lt"/>
              <a:buAutoNum type="arabicPeriod"/>
              <a:defRPr/>
            </a:pPr>
            <a:r>
              <a:rPr lang="en-US" sz="2000" dirty="0" smtClean="0">
                <a:latin typeface="Comic Sans MS" pitchFamily="66" charset="0"/>
              </a:rPr>
              <a:t>Complete: If </a:t>
            </a:r>
            <a:r>
              <a:rPr lang="en-US" sz="2000" dirty="0">
                <a:latin typeface="Symbol" panose="05050102010706020507" pitchFamily="18" charset="2"/>
              </a:rPr>
              <a:t>j</a:t>
            </a:r>
            <a:r>
              <a:rPr lang="en-US" sz="2000" dirty="0" smtClean="0">
                <a:latin typeface="Comic Sans MS" pitchFamily="66" charset="0"/>
              </a:rPr>
              <a:t> is an invariant, then there must exist some inductive strengthening </a:t>
            </a:r>
            <a:r>
              <a:rPr lang="en-US" sz="2000" dirty="0" smtClean="0">
                <a:latin typeface="Symbol" panose="05050102010706020507" pitchFamily="18" charset="2"/>
              </a:rPr>
              <a:t>y</a:t>
            </a:r>
            <a:r>
              <a:rPr lang="en-US" sz="2000" dirty="0" smtClean="0">
                <a:latin typeface="Comic Sans MS" pitchFamily="66" charset="0"/>
              </a:rPr>
              <a:t> satisfying above conditions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253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22</a:t>
            </a:fld>
            <a:endParaRPr lang="en-US"/>
          </a:p>
        </p:txBody>
      </p:sp>
    </p:spTree>
    <p:extLst>
      <p:ext uri="{BB962C8B-B14F-4D97-AF65-F5344CB8AC3E}">
        <p14:creationId xmlns:p14="http://schemas.microsoft.com/office/powerpoint/2010/main" val="368581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68"/>
          <p:cNvSpPr/>
          <p:nvPr/>
        </p:nvSpPr>
        <p:spPr>
          <a:xfrm>
            <a:off x="1143000" y="1143000"/>
            <a:ext cx="6294119" cy="468766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295400" y="1295400"/>
            <a:ext cx="5404644" cy="4535266"/>
          </a:xfrm>
          <a:prstGeom prst="ellipse">
            <a:avLst/>
          </a:prstGeom>
          <a:solidFill>
            <a:srgbClr val="F7FA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Inductive Invariants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990600" y="990600"/>
            <a:ext cx="6781800" cy="5151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398371" y="438911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564755" y="1852433"/>
            <a:ext cx="833883" cy="707886"/>
          </a:xfrm>
          <a:prstGeom prst="rect">
            <a:avLst/>
          </a:prstGeom>
          <a:noFill/>
        </p:spPr>
        <p:txBody>
          <a:bodyPr wrap="none" rtlCol="0">
            <a:spAutoFit/>
          </a:bodyPr>
          <a:lstStyle/>
          <a:p>
            <a:r>
              <a:rPr lang="en-US" sz="2000" b="1" dirty="0" smtClean="0"/>
              <a:t>Initial</a:t>
            </a:r>
          </a:p>
          <a:p>
            <a:r>
              <a:rPr lang="en-US" sz="2000" b="1" dirty="0" smtClean="0"/>
              <a:t>States</a:t>
            </a:r>
            <a:endParaRPr lang="en-US" sz="2000" b="1" dirty="0"/>
          </a:p>
        </p:txBody>
      </p:sp>
      <p:sp>
        <p:nvSpPr>
          <p:cNvPr id="65" name="TextBox 64"/>
          <p:cNvSpPr txBox="1"/>
          <p:nvPr/>
        </p:nvSpPr>
        <p:spPr>
          <a:xfrm>
            <a:off x="2710089" y="4211448"/>
            <a:ext cx="1283749" cy="707886"/>
          </a:xfrm>
          <a:prstGeom prst="rect">
            <a:avLst/>
          </a:prstGeom>
          <a:noFill/>
        </p:spPr>
        <p:txBody>
          <a:bodyPr wrap="none" rtlCol="0">
            <a:spAutoFit/>
          </a:bodyPr>
          <a:lstStyle/>
          <a:p>
            <a:r>
              <a:rPr lang="en-US" sz="2000" b="1" dirty="0" smtClean="0"/>
              <a:t>Reachable</a:t>
            </a:r>
          </a:p>
          <a:p>
            <a:r>
              <a:rPr lang="en-US" sz="2000" b="1" dirty="0" smtClean="0"/>
              <a:t>States</a:t>
            </a:r>
            <a:endParaRPr lang="en-US" sz="2000" b="1" dirty="0"/>
          </a:p>
        </p:txBody>
      </p:sp>
      <p:sp>
        <p:nvSpPr>
          <p:cNvPr id="73" name="TextBox 72"/>
          <p:cNvSpPr txBox="1"/>
          <p:nvPr/>
        </p:nvSpPr>
        <p:spPr>
          <a:xfrm>
            <a:off x="6092346" y="3169919"/>
            <a:ext cx="1329275" cy="400110"/>
          </a:xfrm>
          <a:prstGeom prst="rect">
            <a:avLst/>
          </a:prstGeom>
          <a:noFill/>
        </p:spPr>
        <p:txBody>
          <a:bodyPr wrap="none" rtlCol="0">
            <a:spAutoFit/>
          </a:bodyPr>
          <a:lstStyle/>
          <a:p>
            <a:r>
              <a:rPr lang="en-US" sz="2000" b="1" dirty="0" smtClean="0"/>
              <a:t>Property </a:t>
            </a:r>
            <a:r>
              <a:rPr lang="en-US" sz="2000" b="1" dirty="0" smtClean="0">
                <a:latin typeface="Symbol" panose="05050102010706020507" pitchFamily="18" charset="2"/>
              </a:rPr>
              <a:t>j</a:t>
            </a:r>
          </a:p>
        </p:txBody>
      </p:sp>
      <p:sp>
        <p:nvSpPr>
          <p:cNvPr id="77" name="Oval 76"/>
          <p:cNvSpPr/>
          <p:nvPr/>
        </p:nvSpPr>
        <p:spPr>
          <a:xfrm>
            <a:off x="5173981" y="49238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532657" y="4701540"/>
            <a:ext cx="45719" cy="457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700043" y="25679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702490" y="503682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835140" y="51080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208519" y="219455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6745762" y="2229312"/>
            <a:ext cx="462757" cy="3843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9" idx="4"/>
          </p:cNvCxnSpPr>
          <p:nvPr/>
        </p:nvCxnSpPr>
        <p:spPr>
          <a:xfrm>
            <a:off x="6555517" y="4747259"/>
            <a:ext cx="848323" cy="335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44090" y="4465319"/>
            <a:ext cx="304803" cy="617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6093710" y="27593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5836919" y="2820324"/>
            <a:ext cx="255427" cy="2343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317011" y="5153802"/>
            <a:ext cx="1920782" cy="400110"/>
          </a:xfrm>
          <a:prstGeom prst="rect">
            <a:avLst/>
          </a:prstGeom>
          <a:noFill/>
        </p:spPr>
        <p:txBody>
          <a:bodyPr wrap="none" rtlCol="0">
            <a:spAutoFit/>
          </a:bodyPr>
          <a:lstStyle/>
          <a:p>
            <a:r>
              <a:rPr lang="en-US" sz="2000" b="1" dirty="0" smtClean="0"/>
              <a:t>Strengthening </a:t>
            </a:r>
            <a:r>
              <a:rPr lang="en-US" sz="2000" b="1" dirty="0">
                <a:latin typeface="Symbol" panose="05050102010706020507" pitchFamily="18" charset="2"/>
              </a:rPr>
              <a:t>y</a:t>
            </a:r>
            <a:endParaRPr lang="en-US" sz="2000" b="1" dirty="0" smtClean="0">
              <a:latin typeface="Symbol" panose="05050102010706020507" pitchFamily="18" charset="2"/>
            </a:endParaRPr>
          </a:p>
        </p:txBody>
      </p:sp>
      <p:grpSp>
        <p:nvGrpSpPr>
          <p:cNvPr id="94" name="Group 93"/>
          <p:cNvGrpSpPr/>
          <p:nvPr/>
        </p:nvGrpSpPr>
        <p:grpSpPr>
          <a:xfrm>
            <a:off x="0" y="6142038"/>
            <a:ext cx="9144000" cy="715962"/>
            <a:chOff x="0" y="6142038"/>
            <a:chExt cx="9144000" cy="715962"/>
          </a:xfrm>
        </p:grpSpPr>
        <p:pic>
          <p:nvPicPr>
            <p:cNvPr id="9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9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356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23</a:t>
            </a:fld>
            <a:endParaRPr lang="en-US"/>
          </a:p>
        </p:txBody>
      </p:sp>
    </p:spTree>
    <p:extLst>
      <p:ext uri="{BB962C8B-B14F-4D97-AF65-F5344CB8AC3E}">
        <p14:creationId xmlns:p14="http://schemas.microsoft.com/office/powerpoint/2010/main" val="240066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91" grpId="0" animBg="1"/>
      <p:bldP spid="64" grpId="0" animBg="1"/>
      <p:bldP spid="65" grpId="0"/>
      <p:bldP spid="73" grpId="0"/>
      <p:bldP spid="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Correctness of GCD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276600"/>
            <a:ext cx="8991600" cy="2819400"/>
          </a:xfrm>
          <a:prstGeom prst="rect">
            <a:avLst/>
          </a:prstGeom>
        </p:spPr>
        <p:txBody>
          <a:bodyPr vert="horz" lIns="91440" tIns="45720" rIns="91440" bIns="45720" rtlCol="0">
            <a:noAutofit/>
          </a:bodyPr>
          <a:lstStyle/>
          <a:p>
            <a:pPr marL="457200" indent="-457200">
              <a:spcBef>
                <a:spcPct val="20000"/>
              </a:spcBef>
              <a:buFont typeface="Wingdings" pitchFamily="2" charset="2"/>
              <a:buChar char="q"/>
              <a:defRPr/>
            </a:pPr>
            <a:r>
              <a:rPr lang="en-US" sz="2000" dirty="0" smtClean="0">
                <a:latin typeface="Comic Sans MS" pitchFamily="66" charset="0"/>
              </a:rPr>
              <a:t>Property </a:t>
            </a:r>
            <a:r>
              <a:rPr lang="en-US" sz="2000" dirty="0">
                <a:latin typeface="Symbol" panose="05050102010706020507" pitchFamily="18" charset="2"/>
              </a:rPr>
              <a:t>j</a:t>
            </a:r>
            <a:r>
              <a:rPr lang="en-US" sz="2000" dirty="0" smtClean="0">
                <a:latin typeface="Comic Sans MS" pitchFamily="66" charset="0"/>
              </a:rPr>
              <a:t> : </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x,y</a:t>
            </a:r>
            <a:r>
              <a:rPr lang="en-US" sz="2000" dirty="0" smtClean="0">
                <a:latin typeface="Comic Sans MS" pitchFamily="66" charset="0"/>
              </a:rPr>
              <a:t>) = </a:t>
            </a:r>
            <a:r>
              <a:rPr lang="en-US" sz="2000" dirty="0" err="1" smtClean="0">
                <a:latin typeface="Comic Sans MS" pitchFamily="66" charset="0"/>
              </a:rPr>
              <a:t>gcd</a:t>
            </a:r>
            <a:r>
              <a:rPr lang="en-US" sz="2000" dirty="0" smtClean="0">
                <a:latin typeface="Comic Sans MS" pitchFamily="66" charset="0"/>
              </a:rPr>
              <a:t> (</a:t>
            </a:r>
            <a:r>
              <a:rPr lang="en-US" sz="2000" dirty="0" err="1" smtClean="0">
                <a:latin typeface="Comic Sans MS" pitchFamily="66" charset="0"/>
              </a:rPr>
              <a:t>m,n</a:t>
            </a:r>
            <a:r>
              <a:rPr lang="en-US" sz="2000" dirty="0" smtClean="0">
                <a:latin typeface="Comic Sans MS" pitchFamily="66" charset="0"/>
              </a:rPr>
              <a:t>)</a:t>
            </a:r>
          </a:p>
          <a:p>
            <a:pPr marL="457200" indent="-457200">
              <a:spcBef>
                <a:spcPct val="20000"/>
              </a:spcBef>
              <a:buFont typeface="Wingdings" pitchFamily="2" charset="2"/>
              <a:buChar char="q"/>
              <a:defRPr/>
            </a:pPr>
            <a:r>
              <a:rPr lang="en-US" sz="2000" dirty="0" smtClean="0">
                <a:latin typeface="Comic Sans MS" pitchFamily="66" charset="0"/>
              </a:rPr>
              <a:t>Verify that this property is indeed an inductive invariant!</a:t>
            </a:r>
          </a:p>
          <a:p>
            <a:pPr marL="457200" indent="-457200">
              <a:spcBef>
                <a:spcPct val="20000"/>
              </a:spcBef>
              <a:buFont typeface="Wingdings" pitchFamily="2" charset="2"/>
              <a:buChar char="q"/>
              <a:defRPr/>
            </a:pPr>
            <a:r>
              <a:rPr lang="en-US" sz="2000" dirty="0" smtClean="0">
                <a:latin typeface="Comic Sans MS" pitchFamily="66" charset="0"/>
              </a:rPr>
              <a:t>Captures the core logic of the program: Even though x and y are updated at every step, their </a:t>
            </a:r>
            <a:r>
              <a:rPr lang="en-US" sz="2000" dirty="0" err="1" smtClean="0">
                <a:latin typeface="Comic Sans MS" pitchFamily="66" charset="0"/>
              </a:rPr>
              <a:t>gcd</a:t>
            </a:r>
            <a:r>
              <a:rPr lang="en-US" sz="2000" dirty="0" smtClean="0">
                <a:latin typeface="Comic Sans MS" pitchFamily="66" charset="0"/>
              </a:rPr>
              <a:t> stays unchanged</a:t>
            </a:r>
          </a:p>
          <a:p>
            <a:pPr marL="457200" indent="-457200">
              <a:spcBef>
                <a:spcPct val="20000"/>
              </a:spcBef>
              <a:buFont typeface="Wingdings" pitchFamily="2" charset="2"/>
              <a:buChar char="q"/>
              <a:defRPr/>
            </a:pPr>
            <a:r>
              <a:rPr lang="en-US" sz="2000" dirty="0" smtClean="0">
                <a:latin typeface="Comic Sans MS" pitchFamily="66" charset="0"/>
              </a:rPr>
              <a:t>When switching to “stop”, if x is 0, then </a:t>
            </a:r>
            <a:r>
              <a:rPr lang="en-US" sz="2000" dirty="0" err="1" smtClean="0">
                <a:latin typeface="Comic Sans MS" pitchFamily="66" charset="0"/>
              </a:rPr>
              <a:t>gcd</a:t>
            </a:r>
            <a:r>
              <a:rPr lang="en-US" sz="2000" dirty="0" smtClean="0">
                <a:latin typeface="Comic Sans MS" pitchFamily="66" charset="0"/>
              </a:rPr>
              <a:t>(0,y) is y; if y=0, then </a:t>
            </a:r>
            <a:r>
              <a:rPr lang="en-US" sz="2000" dirty="0" err="1" smtClean="0">
                <a:latin typeface="Comic Sans MS" pitchFamily="66" charset="0"/>
              </a:rPr>
              <a:t>gcd</a:t>
            </a:r>
            <a:r>
              <a:rPr lang="en-US" sz="2000" dirty="0" smtClean="0">
                <a:latin typeface="Comic Sans MS" pitchFamily="66" charset="0"/>
              </a:rPr>
              <a:t>(x,0)=x, and thus x=</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 upon switching to stop</a:t>
            </a:r>
          </a:p>
          <a:p>
            <a:pPr marL="457200" indent="-457200">
              <a:spcBef>
                <a:spcPct val="20000"/>
              </a:spcBef>
              <a:buFont typeface="Wingdings" pitchFamily="2" charset="2"/>
              <a:buChar char="q"/>
              <a:defRPr/>
            </a:pPr>
            <a:r>
              <a:rPr lang="en-US" sz="2000" dirty="0" smtClean="0">
                <a:latin typeface="Comic Sans MS" pitchFamily="66" charset="0"/>
              </a:rPr>
              <a:t>Note that (mode=stop -&gt; y=</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 is invariant, but not inductive</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458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2" name="Straight Arrow Connector 11"/>
          <p:cNvCxnSpPr/>
          <p:nvPr/>
        </p:nvCxnSpPr>
        <p:spPr>
          <a:xfrm>
            <a:off x="3657600" y="2286000"/>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073948" y="2029572"/>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smtClean="0"/>
                <a:t>loop</a:t>
              </a:r>
              <a:endParaRPr lang="en-US" sz="1400" dirty="0"/>
            </a:p>
          </p:txBody>
        </p:sp>
      </p:grpSp>
      <p:grpSp>
        <p:nvGrpSpPr>
          <p:cNvPr id="16" name="Group 15"/>
          <p:cNvGrpSpPr/>
          <p:nvPr/>
        </p:nvGrpSpPr>
        <p:grpSpPr>
          <a:xfrm>
            <a:off x="5294496" y="2029572"/>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smtClean="0"/>
                <a:t>stop</a:t>
              </a:r>
              <a:endParaRPr lang="en-US" sz="1400" dirty="0"/>
            </a:p>
          </p:txBody>
        </p:sp>
      </p:grpSp>
      <p:grpSp>
        <p:nvGrpSpPr>
          <p:cNvPr id="19" name="Group 41"/>
          <p:cNvGrpSpPr/>
          <p:nvPr/>
        </p:nvGrpSpPr>
        <p:grpSpPr>
          <a:xfrm>
            <a:off x="3180067" y="1785088"/>
            <a:ext cx="371415" cy="222628"/>
            <a:chOff x="1676400" y="2209800"/>
            <a:chExt cx="533400" cy="304800"/>
          </a:xfrm>
        </p:grpSpPr>
        <p:cxnSp>
          <p:nvCxnSpPr>
            <p:cNvPr id="20" name="Straight Connector 1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713096" y="1975228"/>
            <a:ext cx="1266629" cy="307777"/>
          </a:xfrm>
          <a:prstGeom prst="rect">
            <a:avLst/>
          </a:prstGeom>
          <a:noFill/>
        </p:spPr>
        <p:txBody>
          <a:bodyPr wrap="none" rtlCol="0">
            <a:spAutoFit/>
          </a:bodyPr>
          <a:lstStyle/>
          <a:p>
            <a:r>
              <a:rPr lang="en-US" sz="1400" dirty="0" err="1" smtClean="0"/>
              <a:t>nat</a:t>
            </a:r>
            <a:r>
              <a:rPr lang="en-US" sz="1400" dirty="0" smtClean="0"/>
              <a:t>  x:=m; y:=n</a:t>
            </a:r>
            <a:endParaRPr lang="en-US" sz="1400" dirty="0"/>
          </a:p>
        </p:txBody>
      </p:sp>
      <p:cxnSp>
        <p:nvCxnSpPr>
          <p:cNvPr id="24" name="Straight Arrow Connector 23"/>
          <p:cNvCxnSpPr/>
          <p:nvPr/>
        </p:nvCxnSpPr>
        <p:spPr>
          <a:xfrm>
            <a:off x="2702533" y="2307856"/>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27496" y="1137028"/>
            <a:ext cx="2537874" cy="523220"/>
          </a:xfrm>
          <a:prstGeom prst="rect">
            <a:avLst/>
          </a:prstGeom>
          <a:noFill/>
        </p:spPr>
        <p:txBody>
          <a:bodyPr wrap="none" rtlCol="0">
            <a:spAutoFit/>
          </a:bodyPr>
          <a:lstStyle/>
          <a:p>
            <a:r>
              <a:rPr lang="en-US" sz="1400" dirty="0" smtClean="0"/>
              <a:t>(x&gt;0 &amp; y&gt;0) </a:t>
            </a:r>
            <a:r>
              <a:rPr lang="en-US" sz="1400" dirty="0" smtClean="0">
                <a:sym typeface="Wingdings" pitchFamily="2" charset="2"/>
              </a:rPr>
              <a:t></a:t>
            </a:r>
          </a:p>
          <a:p>
            <a:r>
              <a:rPr lang="en-US" sz="1400" dirty="0" smtClean="0">
                <a:sym typeface="Wingdings" pitchFamily="2" charset="2"/>
              </a:rPr>
              <a:t>     if (x&gt;y) then x:=x-y else y:=y-x</a:t>
            </a:r>
            <a:endParaRPr lang="en-US" sz="1400" dirty="0"/>
          </a:p>
        </p:txBody>
      </p:sp>
      <p:sp>
        <p:nvSpPr>
          <p:cNvPr id="26" name="TextBox 25"/>
          <p:cNvSpPr txBox="1"/>
          <p:nvPr/>
        </p:nvSpPr>
        <p:spPr>
          <a:xfrm>
            <a:off x="3541896" y="2508628"/>
            <a:ext cx="1648208" cy="523220"/>
          </a:xfrm>
          <a:prstGeom prst="rect">
            <a:avLst/>
          </a:prstGeom>
          <a:noFill/>
        </p:spPr>
        <p:txBody>
          <a:bodyPr wrap="none" rtlCol="0">
            <a:spAutoFit/>
          </a:bodyPr>
          <a:lstStyle/>
          <a:p>
            <a:r>
              <a:rPr lang="en-US" sz="1400" dirty="0" smtClean="0"/>
              <a:t>~ (x&gt;0 &amp; y&gt;0) </a:t>
            </a:r>
            <a:r>
              <a:rPr lang="en-US" sz="1400" dirty="0" smtClean="0">
                <a:sym typeface="Wingdings" pitchFamily="2" charset="2"/>
              </a:rPr>
              <a:t></a:t>
            </a:r>
          </a:p>
          <a:p>
            <a:r>
              <a:rPr lang="en-US" sz="1400" dirty="0" smtClean="0">
                <a:sym typeface="Wingdings" pitchFamily="2" charset="2"/>
              </a:rPr>
              <a:t>      if (x=0) then x:=y</a:t>
            </a:r>
            <a:endParaRPr lang="en-US" sz="1400" dirty="0"/>
          </a:p>
        </p:txBody>
      </p:sp>
      <p:sp>
        <p:nvSpPr>
          <p:cNvPr id="3" name="Slide Number Placeholder 2"/>
          <p:cNvSpPr>
            <a:spLocks noGrp="1"/>
          </p:cNvSpPr>
          <p:nvPr>
            <p:ph type="sldNum" sz="quarter" idx="12"/>
          </p:nvPr>
        </p:nvSpPr>
        <p:spPr/>
        <p:txBody>
          <a:bodyPr/>
          <a:lstStyle/>
          <a:p>
            <a:fld id="{CBD3AB53-4A3B-4B78-AFD2-1A2EB0A42A54}" type="slidenum">
              <a:rPr lang="en-US" smtClean="0"/>
              <a:pPr/>
              <a:t>24</a:t>
            </a:fld>
            <a:endParaRPr lang="en-US"/>
          </a:p>
        </p:txBody>
      </p:sp>
    </p:spTree>
    <p:extLst>
      <p:ext uri="{BB962C8B-B14F-4D97-AF65-F5344CB8AC3E}">
        <p14:creationId xmlns:p14="http://schemas.microsoft.com/office/powerpoint/2010/main" val="38624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Puzzle</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p:txBody>
      </p:sp>
      <p:grpSp>
        <p:nvGrpSpPr>
          <p:cNvPr id="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5610"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Slide Number Placeholder 3"/>
          <p:cNvSpPr>
            <a:spLocks noGrp="1"/>
          </p:cNvSpPr>
          <p:nvPr>
            <p:ph type="sldNum" sz="quarter" idx="12"/>
          </p:nvPr>
        </p:nvSpPr>
        <p:spPr/>
        <p:txBody>
          <a:bodyPr/>
          <a:lstStyle/>
          <a:p>
            <a:fld id="{CBD3AB53-4A3B-4B78-AFD2-1A2EB0A42A54}" type="slidenum">
              <a:rPr lang="en-US" smtClean="0"/>
              <a:pPr/>
              <a:t>25</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Reasoning</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76200" y="990600"/>
            <a:ext cx="8991600" cy="4648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Claim: For all n, if exactly n kids have muddy foreheads, then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(1) for first n-1 rounds nobody raises their hands and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(2) after n rounds, exactly those kids with muddy foreheads raise 	their hands. </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Proof by induction.</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Base case: Show the claim for n=1</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Inductive hypothesis: Assume the claim for n=k</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Inductive case: Show the claim for n=k+1</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Note: We want to prove (2), but it cannot be proved on its own. </a:t>
            </a:r>
            <a:endParaRPr lang="en-US" sz="200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smtClean="0">
                <a:latin typeface="Comic Sans MS" pitchFamily="66" charset="0"/>
              </a:rPr>
              <a:t>Proving </a:t>
            </a:r>
            <a:r>
              <a:rPr lang="en-US" sz="2000" dirty="0" smtClean="0">
                <a:latin typeface="Comic Sans MS" pitchFamily="66" charset="0"/>
              </a:rPr>
              <a:t>(1) and (2) together is akin to inductive strengthening</a:t>
            </a:r>
          </a:p>
        </p:txBody>
      </p:sp>
      <p:grpSp>
        <p:nvGrpSpPr>
          <p:cNvPr id="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6634"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Slide Number Placeholder 3"/>
          <p:cNvSpPr>
            <a:spLocks noGrp="1"/>
          </p:cNvSpPr>
          <p:nvPr>
            <p:ph type="sldNum" sz="quarter" idx="12"/>
          </p:nvPr>
        </p:nvSpPr>
        <p:spPr/>
        <p:txBody>
          <a:bodyPr/>
          <a:lstStyle/>
          <a:p>
            <a:fld id="{CBD3AB53-4A3B-4B78-AFD2-1A2EB0A42A54}" type="slidenum">
              <a:rPr lang="en-US" smtClean="0"/>
              <a:pPr/>
              <a:t>26</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Safety Requirements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 safety requirement states that a system always stays within “good’ states (i.e. a nothing bad ever happens)</a:t>
            </a:r>
          </a:p>
          <a:p>
            <a:pPr marL="457200" indent="-457200">
              <a:spcBef>
                <a:spcPct val="20000"/>
              </a:spcBef>
              <a:buFont typeface="Wingdings" pitchFamily="2" charset="2"/>
              <a:buChar char="q"/>
              <a:defRPr/>
            </a:pPr>
            <a:r>
              <a:rPr lang="en-US" sz="2000" dirty="0" smtClean="0">
                <a:latin typeface="Comic Sans MS" pitchFamily="66" charset="0"/>
              </a:rPr>
              <a:t>Leader election: it is never the case that two nodes consider them to be leaders</a:t>
            </a:r>
          </a:p>
          <a:p>
            <a:pPr marL="457200" indent="-457200">
              <a:spcBef>
                <a:spcPct val="20000"/>
              </a:spcBef>
              <a:buFont typeface="Wingdings" pitchFamily="2" charset="2"/>
              <a:buChar char="q"/>
              <a:defRPr/>
            </a:pPr>
            <a:r>
              <a:rPr lang="en-US" sz="2000" dirty="0" smtClean="0">
                <a:latin typeface="Comic Sans MS" pitchFamily="66" charset="0"/>
              </a:rPr>
              <a:t>Collision avoidance: Distance between two cars is always greater than some minimum threshold</a:t>
            </a:r>
          </a:p>
          <a:p>
            <a:pPr marL="457200" indent="-457200">
              <a:spcBef>
                <a:spcPct val="20000"/>
              </a:spcBef>
              <a:buFont typeface="Wingdings" pitchFamily="2" charset="2"/>
              <a:buChar char="q"/>
              <a:defRPr/>
            </a:pPr>
            <a:r>
              <a:rPr lang="en-US" sz="2000" dirty="0" smtClean="0">
                <a:latin typeface="Comic Sans MS" pitchFamily="66" charset="0"/>
              </a:rPr>
              <a:t>Different class of requirements: </a:t>
            </a:r>
            <a:r>
              <a:rPr lang="en-US" sz="2000" dirty="0" err="1" smtClean="0">
                <a:latin typeface="Comic Sans MS" pitchFamily="66" charset="0"/>
              </a:rPr>
              <a:t>Liveness</a:t>
            </a:r>
            <a:endParaRPr lang="en-US" sz="2000" dirty="0" smtClean="0">
              <a:latin typeface="Comic Sans MS" pitchFamily="66" charset="0"/>
            </a:endParaRPr>
          </a:p>
          <a:p>
            <a:pPr marL="914400" lvl="1" indent="-457200">
              <a:spcBef>
                <a:spcPct val="20000"/>
              </a:spcBef>
              <a:buFont typeface="Wingdings" pitchFamily="2" charset="2"/>
              <a:buChar char="§"/>
              <a:defRPr/>
            </a:pPr>
            <a:r>
              <a:rPr lang="en-US" sz="2000" dirty="0" smtClean="0">
                <a:latin typeface="Comic Sans MS" pitchFamily="66" charset="0"/>
              </a:rPr>
              <a:t>System eventually attains its goal</a:t>
            </a:r>
          </a:p>
          <a:p>
            <a:pPr marL="914400" lvl="1" indent="-457200">
              <a:spcBef>
                <a:spcPct val="20000"/>
              </a:spcBef>
              <a:buFont typeface="Wingdings" pitchFamily="2" charset="2"/>
              <a:buChar char="§"/>
              <a:defRPr/>
            </a:pPr>
            <a:r>
              <a:rPr lang="en-US" sz="2000" dirty="0" smtClean="0">
                <a:latin typeface="Comic Sans MS" pitchFamily="66" charset="0"/>
              </a:rPr>
              <a:t>Leader election: Each node eventually makes a decision</a:t>
            </a:r>
          </a:p>
          <a:p>
            <a:pPr marL="914400" lvl="1" indent="-457200">
              <a:spcBef>
                <a:spcPct val="20000"/>
              </a:spcBef>
              <a:buFont typeface="Wingdings" pitchFamily="2" charset="2"/>
              <a:buChar char="§"/>
              <a:defRPr/>
            </a:pPr>
            <a:r>
              <a:rPr lang="en-US" sz="2000" dirty="0" smtClean="0">
                <a:latin typeface="Comic Sans MS" pitchFamily="66" charset="0"/>
              </a:rPr>
              <a:t>Cruise controller: Actual speed eventually equals desired speed</a:t>
            </a:r>
          </a:p>
          <a:p>
            <a:pPr marL="457200" indent="-457200">
              <a:spcBef>
                <a:spcPct val="20000"/>
              </a:spcBef>
              <a:buFont typeface="Wingdings" pitchFamily="2" charset="2"/>
              <a:buChar char="q"/>
              <a:defRPr/>
            </a:pPr>
            <a:r>
              <a:rPr lang="en-US" sz="2000" dirty="0" smtClean="0">
                <a:latin typeface="Comic Sans MS" pitchFamily="66" charset="0"/>
              </a:rPr>
              <a:t>Formalization and analysis techniques for safety and </a:t>
            </a:r>
            <a:r>
              <a:rPr lang="en-US" sz="2000" dirty="0" err="1" smtClean="0">
                <a:latin typeface="Comic Sans MS" pitchFamily="66" charset="0"/>
              </a:rPr>
              <a:t>liveness</a:t>
            </a:r>
            <a:r>
              <a:rPr lang="en-US" sz="2000" dirty="0" smtClean="0">
                <a:latin typeface="Comic Sans MS" pitchFamily="66" charset="0"/>
              </a:rPr>
              <a:t> differ significantly, so let us first focus on safety</a:t>
            </a:r>
            <a:endParaRPr lang="en-US" sz="2000" dirty="0" smtClean="0">
              <a:latin typeface="Symbol" pitchFamily="18" charset="2"/>
            </a:endParaRP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308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3</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79"/>
          <p:cNvSpPr/>
          <p:nvPr/>
        </p:nvSpPr>
        <p:spPr>
          <a:xfrm>
            <a:off x="2362200" y="2133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Transition Systems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1447800" y="1905000"/>
            <a:ext cx="6019800" cy="381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38400" y="2590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81200" y="2667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514600" y="3276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95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819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194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8194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5052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581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590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6670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862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2766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895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4290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905000" y="3810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057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2860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133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962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148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8100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76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100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6482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958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7432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191000" y="5181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6388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00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105400" y="5029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676400" y="1524000"/>
            <a:ext cx="820802" cy="400110"/>
          </a:xfrm>
          <a:prstGeom prst="rect">
            <a:avLst/>
          </a:prstGeom>
          <a:noFill/>
        </p:spPr>
        <p:txBody>
          <a:bodyPr wrap="none" rtlCol="0">
            <a:spAutoFit/>
          </a:bodyPr>
          <a:lstStyle/>
          <a:p>
            <a:r>
              <a:rPr lang="en-US" sz="2000" dirty="0" smtClean="0"/>
              <a:t>States</a:t>
            </a:r>
            <a:endParaRPr lang="en-US" sz="2000" dirty="0"/>
          </a:p>
        </p:txBody>
      </p:sp>
      <p:cxnSp>
        <p:nvCxnSpPr>
          <p:cNvPr id="62" name="Straight Arrow Connector 61"/>
          <p:cNvCxnSpPr>
            <a:stCxn id="16" idx="6"/>
          </p:cNvCxnSpPr>
          <p:nvPr/>
        </p:nvCxnSpPr>
        <p:spPr>
          <a:xfrm>
            <a:off x="2941319" y="2385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2902295" y="2401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832860" y="4273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474719" y="4273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001424" y="4273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3849024" y="3772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1911695" y="3322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1911695" y="3849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191000" y="1524000"/>
            <a:ext cx="3207288" cy="400110"/>
          </a:xfrm>
          <a:prstGeom prst="rect">
            <a:avLst/>
          </a:prstGeom>
          <a:noFill/>
        </p:spPr>
        <p:txBody>
          <a:bodyPr wrap="none" rtlCol="0">
            <a:spAutoFit/>
          </a:bodyPr>
          <a:lstStyle/>
          <a:p>
            <a:r>
              <a:rPr lang="en-US" sz="2000" dirty="0" smtClean="0"/>
              <a:t>+ Transitions between states </a:t>
            </a:r>
            <a:endParaRPr lang="en-US" sz="2000" dirty="0"/>
          </a:p>
        </p:txBody>
      </p:sp>
      <p:sp>
        <p:nvSpPr>
          <p:cNvPr id="81" name="TextBox 80"/>
          <p:cNvSpPr txBox="1"/>
          <p:nvPr/>
        </p:nvSpPr>
        <p:spPr>
          <a:xfrm>
            <a:off x="2514600" y="1524000"/>
            <a:ext cx="1746055" cy="400110"/>
          </a:xfrm>
          <a:prstGeom prst="rect">
            <a:avLst/>
          </a:prstGeom>
          <a:noFill/>
        </p:spPr>
        <p:txBody>
          <a:bodyPr wrap="none" rtlCol="0">
            <a:spAutoFit/>
          </a:bodyPr>
          <a:lstStyle/>
          <a:p>
            <a:r>
              <a:rPr lang="en-US" sz="2000" dirty="0" smtClean="0"/>
              <a:t>+  Initial states </a:t>
            </a:r>
            <a:endParaRPr lang="en-US" sz="2000" dirty="0"/>
          </a:p>
        </p:txBody>
      </p:sp>
      <p:grpSp>
        <p:nvGrpSpPr>
          <p:cNvPr id="52" name="Group 51"/>
          <p:cNvGrpSpPr/>
          <p:nvPr/>
        </p:nvGrpSpPr>
        <p:grpSpPr>
          <a:xfrm>
            <a:off x="0" y="6142038"/>
            <a:ext cx="9144000" cy="715962"/>
            <a:chOff x="0" y="6142038"/>
            <a:chExt cx="9144000" cy="715962"/>
          </a:xfrm>
        </p:grpSpPr>
        <p:pic>
          <p:nvPicPr>
            <p:cNvPr id="5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0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4</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 grpId="0" animBg="1"/>
      <p:bldP spid="9" grpId="0" animBg="1"/>
      <p:bldP spid="10" grpId="0" animBg="1"/>
      <p:bldP spid="11" grpId="0" animBg="1"/>
      <p:bldP spid="12" grpId="0" animBg="1"/>
      <p:bldP spid="16" grpId="0" animBg="1"/>
      <p:bldP spid="17" grpId="0" animBg="1"/>
      <p:bldP spid="19" grpId="0" animBg="1"/>
      <p:bldP spid="20" grpId="0" animBg="1"/>
      <p:bldP spid="22" grpId="0" animBg="1"/>
      <p:bldP spid="23" grpId="0" animBg="1"/>
      <p:bldP spid="25" grpId="0" animBg="1"/>
      <p:bldP spid="26" grpId="0" animBg="1"/>
      <p:bldP spid="28" grpId="0" animBg="1"/>
      <p:bldP spid="29" grpId="0" animBg="1"/>
      <p:bldP spid="31" grpId="0" animBg="1"/>
      <p:bldP spid="32" grpId="0" animBg="1"/>
      <p:bldP spid="34" grpId="0" animBg="1"/>
      <p:bldP spid="35" grpId="0" animBg="1"/>
      <p:bldP spid="37" grpId="0" animBg="1"/>
      <p:bldP spid="38" grpId="0" animBg="1"/>
      <p:bldP spid="40" grpId="0" animBg="1"/>
      <p:bldP spid="41" grpId="0" animBg="1"/>
      <p:bldP spid="44" grpId="0" animBg="1"/>
      <p:bldP spid="45" grpId="0" animBg="1"/>
      <p:bldP spid="47" grpId="0" animBg="1"/>
      <p:bldP spid="48" grpId="0" animBg="1"/>
      <p:bldP spid="50" grpId="0" animBg="1"/>
      <p:bldP spid="51" grpId="0" animBg="1"/>
      <p:bldP spid="53" grpId="0" animBg="1"/>
      <p:bldP spid="54" grpId="0" animBg="1"/>
      <p:bldP spid="56" grpId="0" animBg="1"/>
      <p:bldP spid="57" grpId="0" animBg="1"/>
      <p:bldP spid="60" grpId="0"/>
      <p:bldP spid="79" grpId="0"/>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Definition of Transition System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Syntax: a transition system T has</a:t>
            </a:r>
          </a:p>
          <a:p>
            <a:pPr marL="914400" lvl="1" indent="-457200">
              <a:spcBef>
                <a:spcPct val="20000"/>
              </a:spcBef>
              <a:buFont typeface="+mj-lt"/>
              <a:buAutoNum type="arabicPeriod"/>
              <a:defRPr/>
            </a:pPr>
            <a:r>
              <a:rPr lang="en-US" sz="2000" dirty="0" smtClean="0">
                <a:latin typeface="Comic Sans MS" pitchFamily="66" charset="0"/>
              </a:rPr>
              <a:t>a set S of (typed) state variables</a:t>
            </a:r>
          </a:p>
          <a:p>
            <a:pPr marL="914400" lvl="1" indent="-457200">
              <a:spcBef>
                <a:spcPct val="20000"/>
              </a:spcBef>
              <a:buFont typeface="+mj-lt"/>
              <a:buAutoNum type="arabicPeriod"/>
              <a:defRPr/>
            </a:pPr>
            <a:r>
              <a:rPr lang="en-US" sz="2000" dirty="0" smtClean="0">
                <a:latin typeface="Comic Sans MS" pitchFamily="66" charset="0"/>
              </a:rPr>
              <a:t>Initialization Init for state variables</a:t>
            </a:r>
          </a:p>
          <a:p>
            <a:pPr marL="914400" lvl="1" indent="-457200">
              <a:spcBef>
                <a:spcPct val="20000"/>
              </a:spcBef>
              <a:buFont typeface="+mj-lt"/>
              <a:buAutoNum type="arabicPeriod"/>
              <a:defRPr/>
            </a:pPr>
            <a:r>
              <a:rPr lang="en-US" sz="2000" dirty="0" smtClean="0">
                <a:latin typeface="Comic Sans MS" pitchFamily="66" charset="0"/>
              </a:rPr>
              <a:t>Transition description Trans given by code to update state </a:t>
            </a:r>
            <a:r>
              <a:rPr lang="en-US" sz="2000" dirty="0" err="1" smtClean="0">
                <a:latin typeface="Comic Sans MS" pitchFamily="66" charset="0"/>
              </a:rPr>
              <a:t>vars</a:t>
            </a: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Semantics: </a:t>
            </a:r>
          </a:p>
          <a:p>
            <a:pPr marL="914400" lvl="1" indent="-457200">
              <a:spcBef>
                <a:spcPct val="20000"/>
              </a:spcBef>
              <a:buFont typeface="+mj-lt"/>
              <a:buAutoNum type="arabicPeriod"/>
              <a:defRPr/>
            </a:pPr>
            <a:r>
              <a:rPr lang="en-US" sz="2000" dirty="0" smtClean="0">
                <a:latin typeface="Comic Sans MS" pitchFamily="66" charset="0"/>
              </a:rPr>
              <a:t>Set Q</a:t>
            </a:r>
            <a:r>
              <a:rPr lang="en-US" sz="2000" baseline="-25000" dirty="0" smtClean="0">
                <a:latin typeface="Comic Sans MS" pitchFamily="66" charset="0"/>
              </a:rPr>
              <a:t>S</a:t>
            </a:r>
            <a:r>
              <a:rPr lang="en-US" sz="2000" dirty="0" smtClean="0">
                <a:latin typeface="Comic Sans MS" pitchFamily="66" charset="0"/>
              </a:rPr>
              <a:t> of states</a:t>
            </a:r>
          </a:p>
          <a:p>
            <a:pPr marL="914400" lvl="1" indent="-457200">
              <a:spcBef>
                <a:spcPct val="20000"/>
              </a:spcBef>
              <a:buFont typeface="+mj-lt"/>
              <a:buAutoNum type="arabicPeriod"/>
              <a:defRPr/>
            </a:pPr>
            <a:r>
              <a:rPr lang="en-US" sz="2000" dirty="0" smtClean="0">
                <a:latin typeface="Comic Sans MS" pitchFamily="66" charset="0"/>
              </a:rPr>
              <a:t>Set [Init] of initial states (this is a subset of Q</a:t>
            </a:r>
            <a:r>
              <a:rPr lang="en-US" sz="2000" baseline="-25000" dirty="0" smtClean="0">
                <a:latin typeface="Comic Sans MS" pitchFamily="66" charset="0"/>
              </a:rPr>
              <a:t>S</a:t>
            </a:r>
            <a:r>
              <a:rPr lang="en-US" sz="2000" dirty="0" smtClean="0">
                <a:latin typeface="Comic Sans MS" pitchFamily="66" charset="0"/>
              </a:rPr>
              <a:t>)</a:t>
            </a:r>
          </a:p>
          <a:p>
            <a:pPr marL="914400" lvl="1" indent="-457200">
              <a:spcBef>
                <a:spcPct val="20000"/>
              </a:spcBef>
              <a:buFont typeface="+mj-lt"/>
              <a:buAutoNum type="arabicPeriod"/>
              <a:defRPr/>
            </a:pPr>
            <a:r>
              <a:rPr lang="en-US" sz="2000" dirty="0" smtClean="0">
                <a:latin typeface="Comic Sans MS" pitchFamily="66" charset="0"/>
              </a:rPr>
              <a:t>Set [Trans] of transitions, subset of Q</a:t>
            </a:r>
            <a:r>
              <a:rPr lang="en-US" sz="2000" baseline="-25000" dirty="0" smtClean="0">
                <a:latin typeface="Comic Sans MS" pitchFamily="66" charset="0"/>
              </a:rPr>
              <a:t>S</a:t>
            </a:r>
            <a:r>
              <a:rPr lang="en-US" sz="2000" dirty="0" smtClean="0">
                <a:latin typeface="Comic Sans MS" pitchFamily="66" charset="0"/>
              </a:rPr>
              <a:t> x Q</a:t>
            </a:r>
            <a:r>
              <a:rPr lang="en-US" sz="2000" baseline="-25000" dirty="0" smtClean="0">
                <a:latin typeface="Comic Sans MS" pitchFamily="66" charset="0"/>
              </a:rPr>
              <a:t>S</a:t>
            </a:r>
          </a:p>
          <a:p>
            <a:pPr marL="457200" indent="-457200">
              <a:spcBef>
                <a:spcPct val="20000"/>
              </a:spcBef>
              <a:buFont typeface="Wingdings" pitchFamily="2" charset="2"/>
              <a:buChar char="q"/>
              <a:defRPr/>
            </a:pPr>
            <a:r>
              <a:rPr lang="en-US" sz="2000" dirty="0" smtClean="0">
                <a:latin typeface="Comic Sans MS" pitchFamily="66" charset="0"/>
              </a:rPr>
              <a:t>Synchronous reactive components, programs, and more generally systems, all have an underlying transition system</a:t>
            </a: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30"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5</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762000" y="3124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Transition System</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1350104" y="201631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819512" y="190500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smtClean="0"/>
                <a:t>off</a:t>
              </a:r>
              <a:endParaRPr lang="en-US" sz="1400" dirty="0"/>
            </a:p>
          </p:txBody>
        </p:sp>
      </p:grpSp>
      <p:grpSp>
        <p:nvGrpSpPr>
          <p:cNvPr id="4" name="Group 15"/>
          <p:cNvGrpSpPr/>
          <p:nvPr/>
        </p:nvGrpSpPr>
        <p:grpSpPr>
          <a:xfrm>
            <a:off x="3048000" y="190500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smtClean="0"/>
                <a:t>on</a:t>
              </a:r>
              <a:endParaRPr lang="en-US" sz="1400" dirty="0"/>
            </a:p>
          </p:txBody>
        </p:sp>
      </p:grpSp>
      <p:cxnSp>
        <p:nvCxnSpPr>
          <p:cNvPr id="20" name="Straight Arrow Connector 19"/>
          <p:cNvCxnSpPr/>
          <p:nvPr/>
        </p:nvCxnSpPr>
        <p:spPr>
          <a:xfrm flipH="1" flipV="1">
            <a:off x="1350104" y="229459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925631" y="168237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154118" y="168237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129742" y="1905000"/>
            <a:ext cx="728020" cy="307777"/>
          </a:xfrm>
          <a:prstGeom prst="rect">
            <a:avLst/>
          </a:prstGeom>
          <a:noFill/>
        </p:spPr>
        <p:txBody>
          <a:bodyPr wrap="none" rtlCol="0">
            <a:spAutoFit/>
          </a:bodyPr>
          <a:lstStyle/>
          <a:p>
            <a:r>
              <a:rPr lang="en-US" sz="1400" dirty="0" err="1" smtClean="0"/>
              <a:t>int</a:t>
            </a:r>
            <a:r>
              <a:rPr lang="en-US" sz="1400" dirty="0" smtClean="0"/>
              <a:t> x:=0</a:t>
            </a:r>
            <a:endParaRPr lang="en-US" sz="1400" dirty="0"/>
          </a:p>
        </p:txBody>
      </p:sp>
      <p:cxnSp>
        <p:nvCxnSpPr>
          <p:cNvPr id="48" name="Straight Arrow Connector 47"/>
          <p:cNvCxnSpPr/>
          <p:nvPr/>
        </p:nvCxnSpPr>
        <p:spPr>
          <a:xfrm>
            <a:off x="448097" y="218328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6453" y="1404088"/>
            <a:ext cx="983795" cy="307777"/>
          </a:xfrm>
          <a:prstGeom prst="rect">
            <a:avLst/>
          </a:prstGeom>
          <a:noFill/>
        </p:spPr>
        <p:txBody>
          <a:bodyPr wrap="none" rtlCol="0">
            <a:spAutoFit/>
          </a:bodyPr>
          <a:lstStyle/>
          <a:p>
            <a:r>
              <a:rPr lang="en-US" sz="1400" dirty="0" smtClean="0"/>
              <a:t>(press=0) ?</a:t>
            </a:r>
            <a:endParaRPr lang="en-US" sz="1400" dirty="0"/>
          </a:p>
        </p:txBody>
      </p:sp>
      <p:sp>
        <p:nvSpPr>
          <p:cNvPr id="51" name="TextBox 50"/>
          <p:cNvSpPr txBox="1"/>
          <p:nvPr/>
        </p:nvSpPr>
        <p:spPr>
          <a:xfrm>
            <a:off x="1774578" y="1738029"/>
            <a:ext cx="983795" cy="307777"/>
          </a:xfrm>
          <a:prstGeom prst="rect">
            <a:avLst/>
          </a:prstGeom>
          <a:noFill/>
        </p:spPr>
        <p:txBody>
          <a:bodyPr wrap="none" rtlCol="0">
            <a:spAutoFit/>
          </a:bodyPr>
          <a:lstStyle/>
          <a:p>
            <a:r>
              <a:rPr lang="en-US" sz="1400" dirty="0" smtClean="0"/>
              <a:t>(press=1) ?</a:t>
            </a:r>
            <a:endParaRPr lang="en-US" sz="1400" dirty="0"/>
          </a:p>
        </p:txBody>
      </p:sp>
      <p:sp>
        <p:nvSpPr>
          <p:cNvPr id="52" name="TextBox 51"/>
          <p:cNvSpPr txBox="1"/>
          <p:nvPr/>
        </p:nvSpPr>
        <p:spPr>
          <a:xfrm>
            <a:off x="2888822" y="1181460"/>
            <a:ext cx="1453475" cy="523220"/>
          </a:xfrm>
          <a:prstGeom prst="rect">
            <a:avLst/>
          </a:prstGeom>
          <a:noFill/>
        </p:spPr>
        <p:txBody>
          <a:bodyPr wrap="none" rtlCol="0">
            <a:spAutoFit/>
          </a:bodyPr>
          <a:lstStyle/>
          <a:p>
            <a:r>
              <a:rPr lang="en-US" sz="1400" dirty="0" smtClean="0"/>
              <a:t>(press=0 &amp; x&lt;10) </a:t>
            </a:r>
          </a:p>
          <a:p>
            <a:r>
              <a:rPr lang="en-US" sz="1400" dirty="0" smtClean="0">
                <a:sym typeface="Wingdings" pitchFamily="2" charset="2"/>
              </a:rPr>
              <a:t>         x:=x+1</a:t>
            </a:r>
            <a:endParaRPr lang="en-US" sz="1400" dirty="0"/>
          </a:p>
        </p:txBody>
      </p:sp>
      <p:sp>
        <p:nvSpPr>
          <p:cNvPr id="53" name="TextBox 52"/>
          <p:cNvSpPr txBox="1"/>
          <p:nvPr/>
        </p:nvSpPr>
        <p:spPr>
          <a:xfrm>
            <a:off x="1668460" y="2405912"/>
            <a:ext cx="1464696" cy="523220"/>
          </a:xfrm>
          <a:prstGeom prst="rect">
            <a:avLst/>
          </a:prstGeom>
          <a:noFill/>
        </p:spPr>
        <p:txBody>
          <a:bodyPr wrap="none" rtlCol="0">
            <a:spAutoFit/>
          </a:bodyPr>
          <a:lstStyle/>
          <a:p>
            <a:r>
              <a:rPr lang="en-US" sz="1400" dirty="0" smtClean="0"/>
              <a:t>(press=1 | x&gt;=10)</a:t>
            </a:r>
          </a:p>
          <a:p>
            <a:r>
              <a:rPr lang="en-US" sz="1400" dirty="0" smtClean="0">
                <a:sym typeface="Wingdings" pitchFamily="2" charset="2"/>
              </a:rPr>
              <a:t>          x:=0</a:t>
            </a:r>
            <a:endParaRPr lang="en-US" sz="1400" dirty="0"/>
          </a:p>
        </p:txBody>
      </p:sp>
      <p:sp>
        <p:nvSpPr>
          <p:cNvPr id="28" name="Rectangle 27"/>
          <p:cNvSpPr/>
          <p:nvPr/>
        </p:nvSpPr>
        <p:spPr>
          <a:xfrm>
            <a:off x="609600" y="2971800"/>
            <a:ext cx="2895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p:cNvSpPr txBox="1"/>
          <p:nvPr/>
        </p:nvSpPr>
        <p:spPr>
          <a:xfrm>
            <a:off x="4359933" y="1828800"/>
            <a:ext cx="2961773" cy="646331"/>
          </a:xfrm>
          <a:prstGeom prst="rect">
            <a:avLst/>
          </a:prstGeom>
          <a:noFill/>
        </p:spPr>
        <p:txBody>
          <a:bodyPr wrap="none" rtlCol="0">
            <a:spAutoFit/>
          </a:bodyPr>
          <a:lstStyle/>
          <a:p>
            <a:r>
              <a:rPr lang="en-US" dirty="0" smtClean="0"/>
              <a:t>State variables: </a:t>
            </a:r>
          </a:p>
          <a:p>
            <a:r>
              <a:rPr lang="en-US" dirty="0" smtClean="0"/>
              <a:t>	{off, on} mode, </a:t>
            </a:r>
            <a:r>
              <a:rPr lang="en-US" dirty="0" err="1" smtClean="0"/>
              <a:t>int</a:t>
            </a:r>
            <a:r>
              <a:rPr lang="en-US" dirty="0" smtClean="0"/>
              <a:t> x</a:t>
            </a:r>
            <a:endParaRPr lang="en-US" dirty="0"/>
          </a:p>
        </p:txBody>
      </p:sp>
      <p:sp>
        <p:nvSpPr>
          <p:cNvPr id="31" name="TextBox 30"/>
          <p:cNvSpPr txBox="1"/>
          <p:nvPr/>
        </p:nvSpPr>
        <p:spPr>
          <a:xfrm>
            <a:off x="838200" y="3200400"/>
            <a:ext cx="684611" cy="338554"/>
          </a:xfrm>
          <a:prstGeom prst="rect">
            <a:avLst/>
          </a:prstGeom>
          <a:noFill/>
        </p:spPr>
        <p:txBody>
          <a:bodyPr wrap="none" rtlCol="0">
            <a:spAutoFit/>
          </a:bodyPr>
          <a:lstStyle/>
          <a:p>
            <a:r>
              <a:rPr lang="en-US" sz="1600" dirty="0" smtClean="0"/>
              <a:t>(off,0)</a:t>
            </a:r>
          </a:p>
        </p:txBody>
      </p:sp>
      <p:sp>
        <p:nvSpPr>
          <p:cNvPr id="33" name="TextBox 32"/>
          <p:cNvSpPr txBox="1"/>
          <p:nvPr/>
        </p:nvSpPr>
        <p:spPr>
          <a:xfrm>
            <a:off x="762000" y="48006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438400" y="4038600"/>
            <a:ext cx="728084" cy="338554"/>
          </a:xfrm>
          <a:prstGeom prst="rect">
            <a:avLst/>
          </a:prstGeom>
          <a:noFill/>
        </p:spPr>
        <p:txBody>
          <a:bodyPr wrap="none" rtlCol="0">
            <a:spAutoFit/>
          </a:bodyPr>
          <a:lstStyle/>
          <a:p>
            <a:r>
              <a:rPr lang="en-US" sz="1600" dirty="0" smtClean="0"/>
              <a:t>(on, 2)</a:t>
            </a:r>
          </a:p>
        </p:txBody>
      </p:sp>
      <p:sp>
        <p:nvSpPr>
          <p:cNvPr id="35" name="TextBox 34"/>
          <p:cNvSpPr txBox="1"/>
          <p:nvPr/>
        </p:nvSpPr>
        <p:spPr>
          <a:xfrm>
            <a:off x="2362200" y="3200400"/>
            <a:ext cx="832279" cy="338554"/>
          </a:xfrm>
          <a:prstGeom prst="rect">
            <a:avLst/>
          </a:prstGeom>
          <a:noFill/>
        </p:spPr>
        <p:txBody>
          <a:bodyPr wrap="none" rtlCol="0">
            <a:spAutoFit/>
          </a:bodyPr>
          <a:lstStyle/>
          <a:p>
            <a:r>
              <a:rPr lang="en-US" sz="1600" dirty="0" smtClean="0"/>
              <a:t>(on, 56)</a:t>
            </a:r>
          </a:p>
        </p:txBody>
      </p:sp>
      <p:sp>
        <p:nvSpPr>
          <p:cNvPr id="36" name="TextBox 35"/>
          <p:cNvSpPr txBox="1"/>
          <p:nvPr/>
        </p:nvSpPr>
        <p:spPr>
          <a:xfrm>
            <a:off x="4359933" y="2819400"/>
            <a:ext cx="2686313" cy="646331"/>
          </a:xfrm>
          <a:prstGeom prst="rect">
            <a:avLst/>
          </a:prstGeom>
          <a:noFill/>
        </p:spPr>
        <p:txBody>
          <a:bodyPr wrap="none" rtlCol="0">
            <a:spAutoFit/>
          </a:bodyPr>
          <a:lstStyle/>
          <a:p>
            <a:r>
              <a:rPr lang="en-US" dirty="0" smtClean="0"/>
              <a:t>Initialization: </a:t>
            </a:r>
          </a:p>
          <a:p>
            <a:r>
              <a:rPr lang="en-US" dirty="0" smtClean="0"/>
              <a:t>	mode = off; x = 0</a:t>
            </a:r>
            <a:endParaRPr lang="en-US" dirty="0"/>
          </a:p>
        </p:txBody>
      </p:sp>
      <p:sp>
        <p:nvSpPr>
          <p:cNvPr id="41" name="TextBox 40"/>
          <p:cNvSpPr txBox="1"/>
          <p:nvPr/>
        </p:nvSpPr>
        <p:spPr>
          <a:xfrm>
            <a:off x="4359933" y="3733800"/>
            <a:ext cx="3523722" cy="1477328"/>
          </a:xfrm>
          <a:prstGeom prst="rect">
            <a:avLst/>
          </a:prstGeom>
          <a:noFill/>
        </p:spPr>
        <p:txBody>
          <a:bodyPr wrap="none" rtlCol="0">
            <a:spAutoFit/>
          </a:bodyPr>
          <a:lstStyle/>
          <a:p>
            <a:r>
              <a:rPr lang="en-US" dirty="0" smtClean="0"/>
              <a:t>Transitions: </a:t>
            </a:r>
          </a:p>
          <a:p>
            <a:r>
              <a:rPr lang="en-US" dirty="0" smtClean="0"/>
              <a:t>	(</a:t>
            </a:r>
            <a:r>
              <a:rPr lang="en-US" dirty="0" err="1" smtClean="0"/>
              <a:t>off,n</a:t>
            </a:r>
            <a:r>
              <a:rPr lang="en-US" dirty="0" smtClean="0"/>
              <a:t>) -&gt; (</a:t>
            </a:r>
            <a:r>
              <a:rPr lang="en-US" dirty="0" err="1" smtClean="0"/>
              <a:t>off,n</a:t>
            </a:r>
            <a:r>
              <a:rPr lang="en-US" dirty="0" smtClean="0"/>
              <a:t>); </a:t>
            </a:r>
          </a:p>
          <a:p>
            <a:r>
              <a:rPr lang="en-US" dirty="0" smtClean="0"/>
              <a:t>	(</a:t>
            </a:r>
            <a:r>
              <a:rPr lang="en-US" dirty="0" err="1" smtClean="0"/>
              <a:t>off,n</a:t>
            </a:r>
            <a:r>
              <a:rPr lang="en-US" dirty="0" smtClean="0"/>
              <a:t>) -&gt; (</a:t>
            </a:r>
            <a:r>
              <a:rPr lang="en-US" dirty="0" err="1" smtClean="0"/>
              <a:t>on,n</a:t>
            </a:r>
            <a:r>
              <a:rPr lang="en-US" dirty="0" smtClean="0"/>
              <a:t>); </a:t>
            </a:r>
          </a:p>
          <a:p>
            <a:r>
              <a:rPr lang="en-US" dirty="0" smtClean="0"/>
              <a:t>	(</a:t>
            </a:r>
            <a:r>
              <a:rPr lang="en-US" dirty="0" err="1" smtClean="0"/>
              <a:t>on,n</a:t>
            </a:r>
            <a:r>
              <a:rPr lang="en-US" dirty="0" smtClean="0"/>
              <a:t>) -&gt; (on,n+1) if n&lt;10;</a:t>
            </a:r>
          </a:p>
          <a:p>
            <a:r>
              <a:rPr lang="en-US" dirty="0" smtClean="0"/>
              <a:t>	(</a:t>
            </a:r>
            <a:r>
              <a:rPr lang="en-US" dirty="0" err="1" smtClean="0"/>
              <a:t>on,n</a:t>
            </a:r>
            <a:r>
              <a:rPr lang="en-US" dirty="0" smtClean="0"/>
              <a:t>) -&gt; (off,0) </a:t>
            </a:r>
            <a:endParaRPr lang="en-US" dirty="0"/>
          </a:p>
        </p:txBody>
      </p:sp>
      <p:sp>
        <p:nvSpPr>
          <p:cNvPr id="42" name="TextBox 41"/>
          <p:cNvSpPr txBox="1"/>
          <p:nvPr/>
        </p:nvSpPr>
        <p:spPr>
          <a:xfrm>
            <a:off x="2438400" y="4648200"/>
            <a:ext cx="728084" cy="338554"/>
          </a:xfrm>
          <a:prstGeom prst="rect">
            <a:avLst/>
          </a:prstGeom>
          <a:noFill/>
        </p:spPr>
        <p:txBody>
          <a:bodyPr wrap="none" rtlCol="0">
            <a:spAutoFit/>
          </a:bodyPr>
          <a:lstStyle/>
          <a:p>
            <a:r>
              <a:rPr lang="en-US" sz="1600" dirty="0" smtClean="0"/>
              <a:t>(on, 3)</a:t>
            </a:r>
          </a:p>
        </p:txBody>
      </p:sp>
      <p:cxnSp>
        <p:nvCxnSpPr>
          <p:cNvPr id="49" name="Straight Arrow Connector 48"/>
          <p:cNvCxnSpPr>
            <a:stCxn id="34" idx="2"/>
            <a:endCxn id="42" idx="0"/>
          </p:cNvCxnSpPr>
          <p:nvPr/>
        </p:nvCxnSpPr>
        <p:spPr>
          <a:xfrm>
            <a:off x="2802442" y="4377154"/>
            <a:ext cx="0" cy="2710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1676400" y="3369677"/>
            <a:ext cx="685800"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7" name="Group 42"/>
          <p:cNvGrpSpPr/>
          <p:nvPr/>
        </p:nvGrpSpPr>
        <p:grpSpPr>
          <a:xfrm flipV="1">
            <a:off x="914400" y="3657600"/>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066800" y="4114800"/>
            <a:ext cx="728084" cy="338554"/>
          </a:xfrm>
          <a:prstGeom prst="rect">
            <a:avLst/>
          </a:prstGeom>
          <a:noFill/>
        </p:spPr>
        <p:txBody>
          <a:bodyPr wrap="none" rtlCol="0">
            <a:spAutoFit/>
          </a:bodyPr>
          <a:lstStyle/>
          <a:p>
            <a:r>
              <a:rPr lang="en-US" sz="1600" dirty="0" smtClean="0"/>
              <a:t>(on, 0)</a:t>
            </a:r>
          </a:p>
        </p:txBody>
      </p:sp>
      <p:cxnSp>
        <p:nvCxnSpPr>
          <p:cNvPr id="62" name="Straight Arrow Connector 61"/>
          <p:cNvCxnSpPr>
            <a:endCxn id="61" idx="0"/>
          </p:cNvCxnSpPr>
          <p:nvPr/>
        </p:nvCxnSpPr>
        <p:spPr>
          <a:xfrm flipH="1">
            <a:off x="1430842" y="3657600"/>
            <a:ext cx="16958"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65" name="Group 42"/>
          <p:cNvGrpSpPr/>
          <p:nvPr/>
        </p:nvGrpSpPr>
        <p:grpSpPr>
          <a:xfrm flipV="1">
            <a:off x="990600" y="51054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676400" y="51054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1447800" y="50292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1600200" y="3526423"/>
            <a:ext cx="914400" cy="5883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359933" y="5334000"/>
            <a:ext cx="4784067" cy="646331"/>
          </a:xfrm>
          <a:prstGeom prst="rect">
            <a:avLst/>
          </a:prstGeom>
          <a:noFill/>
        </p:spPr>
        <p:txBody>
          <a:bodyPr wrap="none" rtlCol="0">
            <a:spAutoFit/>
          </a:bodyPr>
          <a:lstStyle/>
          <a:p>
            <a:r>
              <a:rPr lang="en-US" dirty="0" smtClean="0"/>
              <a:t>Input/output variables become local</a:t>
            </a:r>
          </a:p>
          <a:p>
            <a:r>
              <a:rPr lang="en-US" dirty="0" smtClean="0"/>
              <a:t>Values for input </a:t>
            </a:r>
            <a:r>
              <a:rPr lang="en-US" dirty="0" err="1" smtClean="0"/>
              <a:t>vars</a:t>
            </a:r>
            <a:r>
              <a:rPr lang="en-US" dirty="0" smtClean="0"/>
              <a:t> chosen </a:t>
            </a:r>
            <a:r>
              <a:rPr lang="en-US" dirty="0" err="1" smtClean="0"/>
              <a:t>nondeterministically</a:t>
            </a:r>
            <a:endParaRPr lang="en-US" dirty="0" smtClean="0"/>
          </a:p>
        </p:txBody>
      </p:sp>
      <p:grpSp>
        <p:nvGrpSpPr>
          <p:cNvPr id="56" name="Group 55"/>
          <p:cNvGrpSpPr/>
          <p:nvPr/>
        </p:nvGrpSpPr>
        <p:grpSpPr>
          <a:xfrm>
            <a:off x="0" y="6142038"/>
            <a:ext cx="9144000" cy="715962"/>
            <a:chOff x="0" y="6142038"/>
            <a:chExt cx="9144000" cy="715962"/>
          </a:xfrm>
        </p:grpSpPr>
        <p:pic>
          <p:nvPicPr>
            <p:cNvPr id="6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7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54"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Slide Number Placeholder 5"/>
          <p:cNvSpPr>
            <a:spLocks noGrp="1"/>
          </p:cNvSpPr>
          <p:nvPr>
            <p:ph type="sldNum" sz="quarter" idx="12"/>
          </p:nvPr>
        </p:nvSpPr>
        <p:spPr/>
        <p:txBody>
          <a:bodyPr/>
          <a:lstStyle/>
          <a:p>
            <a:fld id="{CBD3AB53-4A3B-4B78-AFD2-1A2EB0A42A54}"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29" grpId="0"/>
      <p:bldP spid="31" grpId="0"/>
      <p:bldP spid="33" grpId="0"/>
      <p:bldP spid="34" grpId="0"/>
      <p:bldP spid="35" grpId="0"/>
      <p:bldP spid="36" grpId="0"/>
      <p:bldP spid="41" grpId="0"/>
      <p:bldP spid="42" grpId="0"/>
      <p:bldP spid="61" grpId="0"/>
      <p:bldP spid="69"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Euclid’s GCD Algorithm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defRPr/>
            </a:pPr>
            <a:r>
              <a:rPr lang="en-US" sz="2000" dirty="0" smtClean="0">
                <a:latin typeface="Comic Sans MS" pitchFamily="66" charset="0"/>
              </a:rPr>
              <a:t>Classical program to compute greatest common divisor of (non-negative) input numbers m and n</a:t>
            </a: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7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2" name="Straight Arrow Connector 11"/>
          <p:cNvCxnSpPr/>
          <p:nvPr/>
        </p:nvCxnSpPr>
        <p:spPr>
          <a:xfrm>
            <a:off x="2554104" y="4349372"/>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970452" y="4092944"/>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smtClean="0"/>
                <a:t>loop</a:t>
              </a:r>
              <a:endParaRPr lang="en-US" sz="1400" dirty="0"/>
            </a:p>
          </p:txBody>
        </p:sp>
      </p:grpSp>
      <p:grpSp>
        <p:nvGrpSpPr>
          <p:cNvPr id="35" name="Group 34"/>
          <p:cNvGrpSpPr/>
          <p:nvPr/>
        </p:nvGrpSpPr>
        <p:grpSpPr>
          <a:xfrm>
            <a:off x="4191000" y="4092944"/>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smtClean="0"/>
                <a:t>stop</a:t>
              </a:r>
              <a:endParaRPr lang="en-US" sz="1400" dirty="0"/>
            </a:p>
          </p:txBody>
        </p:sp>
      </p:grpSp>
      <p:grpSp>
        <p:nvGrpSpPr>
          <p:cNvPr id="20" name="Group 41"/>
          <p:cNvGrpSpPr/>
          <p:nvPr/>
        </p:nvGrpSpPr>
        <p:grpSpPr>
          <a:xfrm>
            <a:off x="2076571" y="3848460"/>
            <a:ext cx="371415" cy="222628"/>
            <a:chOff x="1676400" y="2209800"/>
            <a:chExt cx="533400" cy="304800"/>
          </a:xfrm>
        </p:grpSpPr>
        <p:cxnSp>
          <p:nvCxnSpPr>
            <p:cNvPr id="21" name="Straight Connector 2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09600" y="4038600"/>
            <a:ext cx="1266629" cy="307777"/>
          </a:xfrm>
          <a:prstGeom prst="rect">
            <a:avLst/>
          </a:prstGeom>
          <a:noFill/>
        </p:spPr>
        <p:txBody>
          <a:bodyPr wrap="none" rtlCol="0">
            <a:spAutoFit/>
          </a:bodyPr>
          <a:lstStyle/>
          <a:p>
            <a:r>
              <a:rPr lang="en-US" sz="1400" dirty="0" err="1" smtClean="0"/>
              <a:t>nat</a:t>
            </a:r>
            <a:r>
              <a:rPr lang="en-US" sz="1400" dirty="0" smtClean="0"/>
              <a:t>  x:=m; y:=n</a:t>
            </a:r>
            <a:endParaRPr lang="en-US" sz="1400" dirty="0"/>
          </a:p>
        </p:txBody>
      </p:sp>
      <p:cxnSp>
        <p:nvCxnSpPr>
          <p:cNvPr id="29" name="Straight Arrow Connector 28"/>
          <p:cNvCxnSpPr/>
          <p:nvPr/>
        </p:nvCxnSpPr>
        <p:spPr>
          <a:xfrm>
            <a:off x="1599037" y="4371228"/>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24000" y="3200400"/>
            <a:ext cx="2537874" cy="523220"/>
          </a:xfrm>
          <a:prstGeom prst="rect">
            <a:avLst/>
          </a:prstGeom>
          <a:noFill/>
        </p:spPr>
        <p:txBody>
          <a:bodyPr wrap="none" rtlCol="0">
            <a:spAutoFit/>
          </a:bodyPr>
          <a:lstStyle/>
          <a:p>
            <a:r>
              <a:rPr lang="en-US" sz="1400" dirty="0" smtClean="0"/>
              <a:t>(x&gt;0 &amp; y&gt;0) </a:t>
            </a:r>
            <a:r>
              <a:rPr lang="en-US" sz="1400" dirty="0" smtClean="0">
                <a:sym typeface="Wingdings" pitchFamily="2" charset="2"/>
              </a:rPr>
              <a:t></a:t>
            </a:r>
          </a:p>
          <a:p>
            <a:r>
              <a:rPr lang="en-US" sz="1400" dirty="0" smtClean="0">
                <a:sym typeface="Wingdings" pitchFamily="2" charset="2"/>
              </a:rPr>
              <a:t>     if (x&gt;y) then x:=x-y else y:=y-x</a:t>
            </a:r>
            <a:endParaRPr lang="en-US" sz="1400" dirty="0"/>
          </a:p>
        </p:txBody>
      </p:sp>
      <p:sp>
        <p:nvSpPr>
          <p:cNvPr id="37" name="TextBox 36"/>
          <p:cNvSpPr txBox="1"/>
          <p:nvPr/>
        </p:nvSpPr>
        <p:spPr>
          <a:xfrm>
            <a:off x="2438400" y="4572000"/>
            <a:ext cx="1648208" cy="523220"/>
          </a:xfrm>
          <a:prstGeom prst="rect">
            <a:avLst/>
          </a:prstGeom>
          <a:noFill/>
        </p:spPr>
        <p:txBody>
          <a:bodyPr wrap="none" rtlCol="0">
            <a:spAutoFit/>
          </a:bodyPr>
          <a:lstStyle/>
          <a:p>
            <a:r>
              <a:rPr lang="en-US" sz="1400" dirty="0" smtClean="0"/>
              <a:t>~ (x&gt;0 &amp; y&gt;0) </a:t>
            </a:r>
            <a:r>
              <a:rPr lang="en-US" sz="1400" dirty="0" smtClean="0">
                <a:sym typeface="Wingdings" pitchFamily="2" charset="2"/>
              </a:rPr>
              <a:t></a:t>
            </a:r>
          </a:p>
          <a:p>
            <a:r>
              <a:rPr lang="en-US" sz="1400" dirty="0" smtClean="0">
                <a:sym typeface="Wingdings" pitchFamily="2" charset="2"/>
              </a:rPr>
              <a:t>      if (x=0) then x:=y</a:t>
            </a:r>
            <a:endParaRPr lang="en-US" sz="1400" dirty="0"/>
          </a:p>
        </p:txBody>
      </p:sp>
      <p:sp>
        <p:nvSpPr>
          <p:cNvPr id="3" name="Slide Number Placeholder 2"/>
          <p:cNvSpPr>
            <a:spLocks noGrp="1"/>
          </p:cNvSpPr>
          <p:nvPr>
            <p:ph type="sldNum" sz="quarter" idx="12"/>
          </p:nvPr>
        </p:nvSpPr>
        <p:spPr/>
        <p:txBody>
          <a:bodyPr/>
          <a:lstStyle/>
          <a:p>
            <a:fld id="{CBD3AB53-4A3B-4B78-AFD2-1A2EB0A42A54}" type="slidenum">
              <a:rPr lang="en-US" smtClean="0"/>
              <a:pPr/>
              <a:t>7</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752600" y="33528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Reachable States</a:t>
            </a:r>
            <a:endParaRPr lang="en-US" sz="2800" dirty="0">
              <a:solidFill>
                <a:srgbClr val="C00000"/>
              </a:solidFill>
              <a:latin typeface="Comic Sans MS" pitchFamily="66" charset="0"/>
              <a:cs typeface="Times New Roman" pitchFamily="18" charset="0"/>
            </a:endParaRPr>
          </a:p>
        </p:txBody>
      </p:sp>
      <p:grpSp>
        <p:nvGrpSpPr>
          <p:cNvPr id="55" name="Group 54"/>
          <p:cNvGrpSpPr/>
          <p:nvPr/>
        </p:nvGrpSpPr>
        <p:grpSpPr>
          <a:xfrm>
            <a:off x="2514600" y="1219200"/>
            <a:ext cx="4212555" cy="1747672"/>
            <a:chOff x="304800" y="1447800"/>
            <a:chExt cx="4212555" cy="1747672"/>
          </a:xfrm>
        </p:grpSpPr>
        <p:cxnSp>
          <p:nvCxnSpPr>
            <p:cNvPr id="37" name="Straight Arrow Connector 36"/>
            <p:cNvCxnSpPr/>
            <p:nvPr/>
          </p:nvCxnSpPr>
          <p:spPr>
            <a:xfrm>
              <a:off x="1525162" y="228265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994570" y="217134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smtClean="0"/>
                  <a:t>off</a:t>
                </a:r>
                <a:endParaRPr lang="en-US" sz="1400" dirty="0"/>
              </a:p>
            </p:txBody>
          </p:sp>
        </p:grpSp>
        <p:grpSp>
          <p:nvGrpSpPr>
            <p:cNvPr id="4" name="Group 15"/>
            <p:cNvGrpSpPr/>
            <p:nvPr/>
          </p:nvGrpSpPr>
          <p:grpSpPr>
            <a:xfrm>
              <a:off x="3223058" y="217134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smtClean="0"/>
                  <a:t>on</a:t>
                </a:r>
                <a:endParaRPr lang="en-US" sz="1400" dirty="0"/>
              </a:p>
            </p:txBody>
          </p:sp>
        </p:grpSp>
        <p:cxnSp>
          <p:nvCxnSpPr>
            <p:cNvPr id="20" name="Straight Arrow Connector 19"/>
            <p:cNvCxnSpPr/>
            <p:nvPr/>
          </p:nvCxnSpPr>
          <p:spPr>
            <a:xfrm flipH="1" flipV="1">
              <a:off x="1525162" y="256093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1100689" y="194871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329176" y="194871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304800" y="2171340"/>
              <a:ext cx="728020" cy="307777"/>
            </a:xfrm>
            <a:prstGeom prst="rect">
              <a:avLst/>
            </a:prstGeom>
            <a:noFill/>
          </p:spPr>
          <p:txBody>
            <a:bodyPr wrap="none" rtlCol="0">
              <a:spAutoFit/>
            </a:bodyPr>
            <a:lstStyle/>
            <a:p>
              <a:r>
                <a:rPr lang="en-US" sz="1400" dirty="0" err="1" smtClean="0"/>
                <a:t>int</a:t>
              </a:r>
              <a:r>
                <a:rPr lang="en-US" sz="1400" dirty="0" smtClean="0"/>
                <a:t> x:=0</a:t>
              </a:r>
              <a:endParaRPr lang="en-US" sz="1400" dirty="0"/>
            </a:p>
          </p:txBody>
        </p:sp>
        <p:cxnSp>
          <p:nvCxnSpPr>
            <p:cNvPr id="48" name="Straight Arrow Connector 47"/>
            <p:cNvCxnSpPr/>
            <p:nvPr/>
          </p:nvCxnSpPr>
          <p:spPr>
            <a:xfrm>
              <a:off x="623155" y="244962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41511" y="1670428"/>
              <a:ext cx="983795" cy="307777"/>
            </a:xfrm>
            <a:prstGeom prst="rect">
              <a:avLst/>
            </a:prstGeom>
            <a:noFill/>
          </p:spPr>
          <p:txBody>
            <a:bodyPr wrap="none" rtlCol="0">
              <a:spAutoFit/>
            </a:bodyPr>
            <a:lstStyle/>
            <a:p>
              <a:r>
                <a:rPr lang="en-US" sz="1400" dirty="0" smtClean="0"/>
                <a:t>(press=0) ?</a:t>
              </a:r>
              <a:endParaRPr lang="en-US" sz="1400" dirty="0"/>
            </a:p>
          </p:txBody>
        </p:sp>
        <p:sp>
          <p:nvSpPr>
            <p:cNvPr id="51" name="TextBox 50"/>
            <p:cNvSpPr txBox="1"/>
            <p:nvPr/>
          </p:nvSpPr>
          <p:spPr>
            <a:xfrm>
              <a:off x="1949636" y="2004369"/>
              <a:ext cx="983795" cy="307777"/>
            </a:xfrm>
            <a:prstGeom prst="rect">
              <a:avLst/>
            </a:prstGeom>
            <a:noFill/>
          </p:spPr>
          <p:txBody>
            <a:bodyPr wrap="none" rtlCol="0">
              <a:spAutoFit/>
            </a:bodyPr>
            <a:lstStyle/>
            <a:p>
              <a:r>
                <a:rPr lang="en-US" sz="1400" dirty="0" smtClean="0"/>
                <a:t>(press=1) ?</a:t>
              </a:r>
              <a:endParaRPr lang="en-US" sz="1400" dirty="0"/>
            </a:p>
          </p:txBody>
        </p:sp>
        <p:sp>
          <p:nvSpPr>
            <p:cNvPr id="52" name="TextBox 51"/>
            <p:cNvSpPr txBox="1"/>
            <p:nvPr/>
          </p:nvSpPr>
          <p:spPr>
            <a:xfrm>
              <a:off x="3063880" y="1447800"/>
              <a:ext cx="1453475" cy="523220"/>
            </a:xfrm>
            <a:prstGeom prst="rect">
              <a:avLst/>
            </a:prstGeom>
            <a:noFill/>
          </p:spPr>
          <p:txBody>
            <a:bodyPr wrap="none" rtlCol="0">
              <a:spAutoFit/>
            </a:bodyPr>
            <a:lstStyle/>
            <a:p>
              <a:r>
                <a:rPr lang="en-US" sz="1400" dirty="0" smtClean="0"/>
                <a:t>(press=0 &amp; x&lt;10) </a:t>
              </a:r>
            </a:p>
            <a:p>
              <a:r>
                <a:rPr lang="en-US" sz="1400" dirty="0" smtClean="0">
                  <a:sym typeface="Wingdings" pitchFamily="2" charset="2"/>
                </a:rPr>
                <a:t>            x:=x+1</a:t>
              </a:r>
              <a:endParaRPr lang="en-US" sz="1400" dirty="0"/>
            </a:p>
          </p:txBody>
        </p:sp>
        <p:sp>
          <p:nvSpPr>
            <p:cNvPr id="53" name="TextBox 52"/>
            <p:cNvSpPr txBox="1"/>
            <p:nvPr/>
          </p:nvSpPr>
          <p:spPr>
            <a:xfrm>
              <a:off x="1843518" y="2672252"/>
              <a:ext cx="1504771" cy="523220"/>
            </a:xfrm>
            <a:prstGeom prst="rect">
              <a:avLst/>
            </a:prstGeom>
            <a:noFill/>
          </p:spPr>
          <p:txBody>
            <a:bodyPr wrap="none" rtlCol="0">
              <a:spAutoFit/>
            </a:bodyPr>
            <a:lstStyle/>
            <a:p>
              <a:r>
                <a:rPr lang="en-US" sz="1400" dirty="0" smtClean="0"/>
                <a:t>(press=1 | x&gt;=10) </a:t>
              </a:r>
            </a:p>
            <a:p>
              <a:r>
                <a:rPr lang="en-US" sz="1400" dirty="0" smtClean="0">
                  <a:sym typeface="Wingdings" pitchFamily="2" charset="2"/>
                </a:rPr>
                <a:t>               x:=0</a:t>
              </a:r>
              <a:endParaRPr lang="en-US" sz="1400" dirty="0"/>
            </a:p>
          </p:txBody>
        </p:sp>
      </p:grpSp>
      <p:sp>
        <p:nvSpPr>
          <p:cNvPr id="28" name="Rectangle 27"/>
          <p:cNvSpPr/>
          <p:nvPr/>
        </p:nvSpPr>
        <p:spPr>
          <a:xfrm>
            <a:off x="1524000" y="32766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676400" y="51054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971800" y="4419600"/>
            <a:ext cx="728084" cy="338554"/>
          </a:xfrm>
          <a:prstGeom prst="rect">
            <a:avLst/>
          </a:prstGeom>
          <a:noFill/>
        </p:spPr>
        <p:txBody>
          <a:bodyPr wrap="none" rtlCol="0">
            <a:spAutoFit/>
          </a:bodyPr>
          <a:lstStyle/>
          <a:p>
            <a:r>
              <a:rPr lang="en-US" sz="1600" dirty="0" smtClean="0">
                <a:solidFill>
                  <a:srgbClr val="7030A0"/>
                </a:solidFill>
              </a:rPr>
              <a:t>(on, 1)</a:t>
            </a:r>
          </a:p>
        </p:txBody>
      </p:sp>
      <p:sp>
        <p:nvSpPr>
          <p:cNvPr id="35" name="TextBox 34"/>
          <p:cNvSpPr txBox="1"/>
          <p:nvPr/>
        </p:nvSpPr>
        <p:spPr>
          <a:xfrm>
            <a:off x="6324600" y="3429000"/>
            <a:ext cx="832279" cy="338554"/>
          </a:xfrm>
          <a:prstGeom prst="rect">
            <a:avLst/>
          </a:prstGeom>
          <a:noFill/>
        </p:spPr>
        <p:txBody>
          <a:bodyPr wrap="none" rtlCol="0">
            <a:spAutoFit/>
          </a:bodyPr>
          <a:lstStyle/>
          <a:p>
            <a:r>
              <a:rPr lang="en-US" sz="1600" dirty="0" smtClean="0"/>
              <a:t>(on, 56)</a:t>
            </a:r>
          </a:p>
        </p:txBody>
      </p:sp>
      <p:sp>
        <p:nvSpPr>
          <p:cNvPr id="42" name="TextBox 41"/>
          <p:cNvSpPr txBox="1"/>
          <p:nvPr/>
        </p:nvSpPr>
        <p:spPr>
          <a:xfrm>
            <a:off x="5029200" y="4419600"/>
            <a:ext cx="832279" cy="338554"/>
          </a:xfrm>
          <a:prstGeom prst="rect">
            <a:avLst/>
          </a:prstGeom>
          <a:noFill/>
        </p:spPr>
        <p:txBody>
          <a:bodyPr wrap="none" rtlCol="0">
            <a:spAutoFit/>
          </a:bodyPr>
          <a:lstStyle/>
          <a:p>
            <a:r>
              <a:rPr lang="en-US" sz="1600" dirty="0" smtClean="0">
                <a:solidFill>
                  <a:srgbClr val="7030A0"/>
                </a:solidFill>
              </a:rPr>
              <a:t>(on, 10)</a:t>
            </a:r>
          </a:p>
        </p:txBody>
      </p:sp>
      <p:cxnSp>
        <p:nvCxnSpPr>
          <p:cNvPr id="49" name="Straight Arrow Connector 48"/>
          <p:cNvCxnSpPr/>
          <p:nvPr/>
        </p:nvCxnSpPr>
        <p:spPr>
          <a:xfrm>
            <a:off x="2590800" y="45720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657600" y="35982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743200" y="3505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819400" y="3581400"/>
            <a:ext cx="684611" cy="338554"/>
          </a:xfrm>
          <a:prstGeom prst="rect">
            <a:avLst/>
          </a:prstGeom>
          <a:noFill/>
        </p:spPr>
        <p:txBody>
          <a:bodyPr wrap="none" rtlCol="0">
            <a:spAutoFit/>
          </a:bodyPr>
          <a:lstStyle/>
          <a:p>
            <a:r>
              <a:rPr lang="en-US" sz="1600" dirty="0" smtClean="0">
                <a:solidFill>
                  <a:srgbClr val="7030A0"/>
                </a:solidFill>
              </a:rPr>
              <a:t>(off,0)</a:t>
            </a:r>
          </a:p>
        </p:txBody>
      </p:sp>
      <p:grpSp>
        <p:nvGrpSpPr>
          <p:cNvPr id="9" name="Group 42"/>
          <p:cNvGrpSpPr/>
          <p:nvPr/>
        </p:nvGrpSpPr>
        <p:grpSpPr>
          <a:xfrm rot="5400000" flipV="1">
            <a:off x="2440207" y="36557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981200" y="4419600"/>
            <a:ext cx="728084" cy="338554"/>
          </a:xfrm>
          <a:prstGeom prst="rect">
            <a:avLst/>
          </a:prstGeom>
          <a:noFill/>
        </p:spPr>
        <p:txBody>
          <a:bodyPr wrap="none" rtlCol="0">
            <a:spAutoFit/>
          </a:bodyPr>
          <a:lstStyle/>
          <a:p>
            <a:r>
              <a:rPr lang="en-US" sz="1600" dirty="0" smtClean="0">
                <a:solidFill>
                  <a:srgbClr val="7030A0"/>
                </a:solidFill>
              </a:rPr>
              <a:t>(on, 0)</a:t>
            </a:r>
          </a:p>
        </p:txBody>
      </p:sp>
      <p:cxnSp>
        <p:nvCxnSpPr>
          <p:cNvPr id="62" name="Straight Arrow Connector 61"/>
          <p:cNvCxnSpPr>
            <a:stCxn id="39" idx="3"/>
            <a:endCxn id="61" idx="0"/>
          </p:cNvCxnSpPr>
          <p:nvPr/>
        </p:nvCxnSpPr>
        <p:spPr>
          <a:xfrm flipH="1">
            <a:off x="2345242" y="39604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0" name="Group 42"/>
          <p:cNvGrpSpPr/>
          <p:nvPr/>
        </p:nvGrpSpPr>
        <p:grpSpPr>
          <a:xfrm flipV="1">
            <a:off x="1905000" y="54102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590800" y="54102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2362200" y="53340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124200" y="40386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429000" y="40386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0" y="6142038"/>
            <a:ext cx="9144000" cy="715962"/>
            <a:chOff x="0" y="6142038"/>
            <a:chExt cx="9144000" cy="715962"/>
          </a:xfrm>
        </p:grpSpPr>
        <p:pic>
          <p:nvPicPr>
            <p:cNvPr id="5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6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20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Slide Number Placeholder 5"/>
          <p:cNvSpPr>
            <a:spLocks noGrp="1"/>
          </p:cNvSpPr>
          <p:nvPr>
            <p:ph type="sldNum" sz="quarter" idx="12"/>
          </p:nvPr>
        </p:nvSpPr>
        <p:spPr/>
        <p:txBody>
          <a:bodyPr/>
          <a:lstStyle/>
          <a:p>
            <a:fld id="{CBD3AB53-4A3B-4B78-AFD2-1A2EB0A42A54}"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8" grpId="0" animBg="1"/>
      <p:bldP spid="33" grpId="0"/>
      <p:bldP spid="34" grpId="0"/>
      <p:bldP spid="35" grpId="0"/>
      <p:bldP spid="42" grpId="0"/>
      <p:bldP spid="39" grpId="0" animBg="1"/>
      <p:bldP spid="31" grpId="0"/>
      <p:bldP spid="61"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Reachable States of Transition Systems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1600200" y="1371600"/>
            <a:ext cx="44196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578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685800" y="5410200"/>
            <a:ext cx="7086600" cy="707886"/>
          </a:xfrm>
          <a:prstGeom prst="rect">
            <a:avLst/>
          </a:prstGeom>
          <a:noFill/>
        </p:spPr>
        <p:txBody>
          <a:bodyPr wrap="square" rtlCol="0">
            <a:spAutoFit/>
          </a:bodyPr>
          <a:lstStyle/>
          <a:p>
            <a:r>
              <a:rPr lang="en-US" sz="2000" dirty="0" smtClean="0"/>
              <a:t>A state s of a transition system is reachable if there is an execution</a:t>
            </a:r>
          </a:p>
          <a:p>
            <a:r>
              <a:rPr lang="en-US" sz="2000" dirty="0" smtClean="0"/>
              <a:t>starting in  an initial state and ending in the state s</a:t>
            </a:r>
            <a:endParaRPr lang="en-US" sz="2000" dirty="0"/>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0" y="6142038"/>
            <a:ext cx="9144000" cy="715962"/>
            <a:chOff x="0" y="6142038"/>
            <a:chExt cx="9144000" cy="715962"/>
          </a:xfrm>
        </p:grpSpPr>
        <p:pic>
          <p:nvPicPr>
            <p:cNvPr id="6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7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2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9</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17238</TotalTime>
  <Words>2592</Words>
  <Application>Microsoft Office PowerPoint</Application>
  <PresentationFormat>On-screen Show (4:3)</PresentationFormat>
  <Paragraphs>333</Paragraphs>
  <Slides>26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5" baseType="lpstr">
      <vt:lpstr>Arial</vt:lpstr>
      <vt:lpstr>Calibri</vt:lpstr>
      <vt:lpstr>Comic Sans MS</vt:lpstr>
      <vt:lpstr>Gulim</vt:lpstr>
      <vt:lpstr>Symbol</vt:lpstr>
      <vt:lpstr>Times New Roman</vt:lpstr>
      <vt:lpstr>Wingdings</vt:lpstr>
      <vt:lpstr>Office Theme</vt:lpstr>
      <vt:lpstr>Acrobat Document</vt:lpstr>
      <vt:lpstr>CIS 540 Principles of Embedded Computation  Spring 2015  http://www.seas.upenn.edu/~cis540/</vt:lpstr>
      <vt:lpstr>Requirements</vt:lpstr>
      <vt:lpstr>Safety Requirements</vt:lpstr>
      <vt:lpstr>Transition Systems</vt:lpstr>
      <vt:lpstr>Definition of Transition System</vt:lpstr>
      <vt:lpstr>Switch Transition System</vt:lpstr>
      <vt:lpstr>Euclid’s GCD Algorithm</vt:lpstr>
      <vt:lpstr>Reachable States</vt:lpstr>
      <vt:lpstr>Reachable States of Transition Systems</vt:lpstr>
      <vt:lpstr>Invariants</vt:lpstr>
      <vt:lpstr>Invariants</vt:lpstr>
      <vt:lpstr>Formal Verification</vt:lpstr>
      <vt:lpstr>Analysis Techniques</vt:lpstr>
      <vt:lpstr>Invariant Verification</vt:lpstr>
      <vt:lpstr>Proving Invariants</vt:lpstr>
      <vt:lpstr>Recap: Inductive Proofs</vt:lpstr>
      <vt:lpstr>Inductive Invariant</vt:lpstr>
      <vt:lpstr>Proving Inductive Invariant Example (1)</vt:lpstr>
      <vt:lpstr>Proving Inductive Invariant Example (2)</vt:lpstr>
      <vt:lpstr>Why did the proof fail?</vt:lpstr>
      <vt:lpstr>Proving Inductive Invariant Example (3)</vt:lpstr>
      <vt:lpstr>Proof Rule for Proving Invariants</vt:lpstr>
      <vt:lpstr>Inductive Invariants</vt:lpstr>
      <vt:lpstr>Correctness of GCD</vt:lpstr>
      <vt:lpstr>Muddy Childrens Puzzle</vt:lpstr>
      <vt:lpstr>Muddy Childrens Reasoning</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Francesco Bellotti</cp:lastModifiedBy>
  <cp:revision>380</cp:revision>
  <cp:lastPrinted>2016-03-07T09:59:45Z</cp:lastPrinted>
  <dcterms:created xsi:type="dcterms:W3CDTF">2014-01-14T17:55:37Z</dcterms:created>
  <dcterms:modified xsi:type="dcterms:W3CDTF">2020-09-21T10:40:33Z</dcterms:modified>
</cp:coreProperties>
</file>